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0"/>
  </p:notesMasterIdLst>
  <p:handoutMasterIdLst>
    <p:handoutMasterId r:id="rId21"/>
  </p:handoutMasterIdLst>
  <p:sldIdLst>
    <p:sldId id="746" r:id="rId3"/>
    <p:sldId id="871" r:id="rId4"/>
    <p:sldId id="834" r:id="rId5"/>
    <p:sldId id="833" r:id="rId6"/>
    <p:sldId id="893" r:id="rId7"/>
    <p:sldId id="894" r:id="rId8"/>
    <p:sldId id="895" r:id="rId9"/>
    <p:sldId id="896" r:id="rId10"/>
    <p:sldId id="898" r:id="rId11"/>
    <p:sldId id="900" r:id="rId12"/>
    <p:sldId id="901" r:id="rId13"/>
    <p:sldId id="905" r:id="rId14"/>
    <p:sldId id="904" r:id="rId15"/>
    <p:sldId id="903" r:id="rId16"/>
    <p:sldId id="907" r:id="rId17"/>
    <p:sldId id="906" r:id="rId18"/>
    <p:sldId id="908" r:id="rId19"/>
  </p:sldIdLst>
  <p:sldSz cx="9144000" cy="6858000" type="screen4x3"/>
  <p:notesSz cx="6985000" cy="9283700"/>
  <p:custDataLst>
    <p:tags r:id="rId2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  <p15:guide id="3" orient="horz" pos="2924">
          <p15:clr>
            <a:srgbClr val="A4A3A4"/>
          </p15:clr>
        </p15:guide>
        <p15:guide id="4" pos="220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vid Tse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DAF4A"/>
    <a:srgbClr val="984EA3"/>
    <a:srgbClr val="FF7F00"/>
    <a:srgbClr val="E41A1C"/>
    <a:srgbClr val="377EB8"/>
    <a:srgbClr val="0000CC"/>
    <a:srgbClr val="0000FF"/>
    <a:srgbClr val="002E8A"/>
    <a:srgbClr val="C9FFCE"/>
    <a:srgbClr val="A3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843" autoAdjust="0"/>
    <p:restoredTop sz="86429" autoAdjust="0"/>
  </p:normalViewPr>
  <p:slideViewPr>
    <p:cSldViewPr snapToGrid="0" showGuides="1">
      <p:cViewPr>
        <p:scale>
          <a:sx n="100" d="100"/>
          <a:sy n="100" d="100"/>
        </p:scale>
        <p:origin x="952" y="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8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902"/>
    </p:cViewPr>
  </p:sorterViewPr>
  <p:notesViewPr>
    <p:cSldViewPr snapToGrid="0" showGuides="1">
      <p:cViewPr varScale="1">
        <p:scale>
          <a:sx n="74" d="100"/>
          <a:sy n="74" d="100"/>
        </p:scale>
        <p:origin x="-4080" y="-102"/>
      </p:cViewPr>
      <p:guideLst>
        <p:guide orient="horz" pos="2928"/>
        <p:guide pos="2208"/>
        <p:guide orient="horz" pos="2924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tags" Target="tags/tag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9" y="1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906" y="1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8" y="8818090"/>
            <a:ext cx="5910871" cy="464027"/>
          </a:xfrm>
          <a:prstGeom prst="rect">
            <a:avLst/>
          </a:prstGeom>
        </p:spPr>
        <p:txBody>
          <a:bodyPr vert="horz" lIns="92867" tIns="46433" rIns="92867" bIns="4643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Site Visit: Purdue </a:t>
            </a:r>
            <a:r>
              <a:rPr lang="en-US" err="1"/>
              <a:t>UniversityScience</a:t>
            </a:r>
            <a:r>
              <a:rPr lang="en-US"/>
              <a:t> of Information, September 2009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44661" y="8818090"/>
            <a:ext cx="838769" cy="464027"/>
          </a:xfrm>
          <a:prstGeom prst="rect">
            <a:avLst/>
          </a:prstGeom>
        </p:spPr>
        <p:txBody>
          <a:bodyPr vert="horz" lIns="92867" tIns="46433" rIns="92867" bIns="4643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B1749C4-F97F-4008-AA1B-A52242A46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141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9" y="1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906" y="1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1807134-B104-49C7-B6EC-5FA38F59B107}" type="datetimeFigureOut">
              <a:rPr lang="en-US"/>
              <a:pPr>
                <a:defRPr/>
              </a:pPr>
              <a:t>10/4/17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5325"/>
            <a:ext cx="4641850" cy="3481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67" tIns="46433" rIns="92867" bIns="4643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185" y="4409054"/>
            <a:ext cx="5588633" cy="4177824"/>
          </a:xfrm>
          <a:prstGeom prst="rect">
            <a:avLst/>
          </a:prstGeom>
        </p:spPr>
        <p:txBody>
          <a:bodyPr vert="horz" lIns="92867" tIns="46433" rIns="92867" bIns="46433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9" y="8818090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906" y="8818090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4C029BC-D4BF-4161-BEA0-98D6718850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34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/>
          <p:nvPr userDrawn="1"/>
        </p:nvSpPr>
        <p:spPr>
          <a:xfrm>
            <a:off x="7086600" y="0"/>
            <a:ext cx="2057400" cy="6324600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59000">
                <a:schemeClr val="tx1">
                  <a:alpha val="41000"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6" descr="information_full pag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4"/>
          <p:cNvSpPr/>
          <p:nvPr userDrawn="1"/>
        </p:nvSpPr>
        <p:spPr bwMode="invGray">
          <a:xfrm>
            <a:off x="7400925" y="0"/>
            <a:ext cx="1743075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9"/>
          <p:cNvSpPr/>
          <p:nvPr userDrawn="1"/>
        </p:nvSpPr>
        <p:spPr bwMode="invGray">
          <a:xfrm>
            <a:off x="554038" y="2427288"/>
            <a:ext cx="5943600" cy="16002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"/>
                </a:schemeClr>
              </a:gs>
              <a:gs pos="13000">
                <a:schemeClr val="tx1">
                  <a:alpha val="35000"/>
                </a:schemeClr>
              </a:gs>
              <a:gs pos="43000">
                <a:schemeClr val="tx1">
                  <a:alpha val="89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8"/>
          <p:cNvSpPr txBox="1"/>
          <p:nvPr userDrawn="1"/>
        </p:nvSpPr>
        <p:spPr>
          <a:xfrm>
            <a:off x="0" y="6400800"/>
            <a:ext cx="32004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C9FFCE"/>
                </a:solidFill>
                <a:latin typeface="+mn-lt"/>
              </a:rPr>
              <a:t>National Science Foundation</a:t>
            </a:r>
            <a:r>
              <a:rPr lang="en-US" sz="1000">
                <a:solidFill>
                  <a:srgbClr val="0DFF7A"/>
                </a:solidFill>
                <a:latin typeface="+mn-lt"/>
              </a:rPr>
              <a:t/>
            </a:r>
            <a:br>
              <a:rPr lang="en-US" sz="1000">
                <a:solidFill>
                  <a:srgbClr val="0DFF7A"/>
                </a:solidFill>
                <a:latin typeface="+mn-lt"/>
              </a:rPr>
            </a:br>
            <a:r>
              <a:rPr lang="en-US" sz="1000">
                <a:solidFill>
                  <a:srgbClr val="E1F2FF"/>
                </a:solidFill>
                <a:latin typeface="+mn-lt"/>
              </a:rPr>
              <a:t>Science  &amp; Technology Centers Program</a:t>
            </a:r>
            <a:endParaRPr lang="en-US" sz="1050">
              <a:solidFill>
                <a:srgbClr val="E1F2FF"/>
              </a:solidFill>
              <a:latin typeface="+mn-lt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7086600" y="1639888"/>
            <a:ext cx="1905000" cy="4524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Bryn Mawr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Howard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MIT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Princeton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Purdue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Stanford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UC Berkeley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UC San Diego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UIUC</a:t>
            </a:r>
            <a:endParaRPr lang="en-US">
              <a:latin typeface="+mn-lt"/>
            </a:endParaRPr>
          </a:p>
        </p:txBody>
      </p:sp>
      <p:pic>
        <p:nvPicPr>
          <p:cNvPr id="10" name="Picture 28" descr="Sci-Info-Mar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293688"/>
            <a:ext cx="1208087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5" descr="claude shannon.bmp"/>
          <p:cNvPicPr>
            <a:picLocks noChangeAspect="1"/>
          </p:cNvPicPr>
          <p:nvPr userDrawn="1"/>
        </p:nvPicPr>
        <p:blipFill>
          <a:blip r:embed="rId4" cstate="print">
            <a:lum bright="2000" contrast="5000"/>
          </a:blip>
          <a:stretch>
            <a:fillRect/>
          </a:stretch>
        </p:blipFill>
        <p:spPr>
          <a:xfrm>
            <a:off x="2745960" y="3951248"/>
            <a:ext cx="1639285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 extrusionH="114300" contourW="38100">
            <a:bevelT w="165100" prst="coolSlant"/>
            <a:bevelB/>
            <a:extrusionClr>
              <a:schemeClr val="tx2">
                <a:lumMod val="75000"/>
              </a:schemeClr>
            </a:extrusion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0" y="925551"/>
            <a:ext cx="6991815" cy="1524000"/>
          </a:xfrm>
          <a:gradFill>
            <a:gsLst>
              <a:gs pos="0">
                <a:schemeClr val="tx1">
                  <a:alpha val="20000"/>
                </a:schemeClr>
              </a:gs>
              <a:gs pos="8000">
                <a:schemeClr val="tx1">
                  <a:alpha val="95000"/>
                </a:schemeClr>
              </a:gs>
              <a:gs pos="23000">
                <a:schemeClr val="tx2">
                  <a:lumMod val="50000"/>
                </a:schemeClr>
              </a:gs>
              <a:gs pos="50000">
                <a:srgbClr val="00CC5C"/>
              </a:gs>
              <a:gs pos="75000">
                <a:schemeClr val="tx2">
                  <a:lumMod val="50000"/>
                </a:schemeClr>
              </a:gs>
              <a:gs pos="92000">
                <a:schemeClr val="tx1">
                  <a:alpha val="95000"/>
                </a:schemeClr>
              </a:gs>
              <a:gs pos="100000">
                <a:schemeClr val="tx1">
                  <a:alpha val="20000"/>
                </a:schemeClr>
              </a:gs>
            </a:gsLst>
            <a:lin ang="0" scaled="1"/>
          </a:gradFill>
        </p:spPr>
        <p:txBody>
          <a:bodyPr/>
          <a:lstStyle>
            <a:lvl1pPr>
              <a:defRPr sz="4400" b="1">
                <a:solidFill>
                  <a:schemeClr val="bg1"/>
                </a:solidFill>
                <a:effectLst>
                  <a:innerShdw blurRad="63500" dist="50800" dir="18900000">
                    <a:prstClr val="black"/>
                  </a:innerShdw>
                </a:effectLst>
                <a:latin typeface="Continuum Medium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invGray">
          <a:xfrm>
            <a:off x="38100" y="2438400"/>
            <a:ext cx="6976017" cy="914400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800" b="0" baseline="0">
                <a:solidFill>
                  <a:srgbClr val="A3D8FF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038600" y="6400800"/>
            <a:ext cx="762000" cy="365125"/>
          </a:xfrm>
        </p:spPr>
        <p:txBody>
          <a:bodyPr/>
          <a:lstStyle>
            <a:lvl1pPr>
              <a:defRPr smtClean="0">
                <a:solidFill>
                  <a:srgbClr val="00B050"/>
                </a:solidFill>
              </a:defRPr>
            </a:lvl1pPr>
          </a:lstStyle>
          <a:p>
            <a:pPr>
              <a:defRPr/>
            </a:pPr>
            <a:fld id="{E2EB109D-6E25-45E7-B91E-5C2355AD9E49}" type="datetime1">
              <a:rPr lang="en-US"/>
              <a:pPr>
                <a:defRPr/>
              </a:pPr>
              <a:t>10/4/17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200" y="6400800"/>
            <a:ext cx="3886200" cy="365125"/>
          </a:xfrm>
        </p:spPr>
        <p:txBody>
          <a:bodyPr/>
          <a:lstStyle>
            <a:lvl1pPr>
              <a:defRPr>
                <a:solidFill>
                  <a:srgbClr val="F7FFF8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6800" y="6400800"/>
            <a:ext cx="609600" cy="365125"/>
          </a:xfrm>
        </p:spPr>
        <p:txBody>
          <a:bodyPr/>
          <a:lstStyle>
            <a:lvl1pPr>
              <a:defRPr smtClean="0">
                <a:solidFill>
                  <a:srgbClr val="00B050"/>
                </a:solidFill>
              </a:defRPr>
            </a:lvl1pPr>
          </a:lstStyle>
          <a:p>
            <a:pPr>
              <a:defRPr/>
            </a:pPr>
            <a:fld id="{24A8CAD7-6CDF-4384-96C6-02421D7004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0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A9D47E-B22A-45FC-B5AE-071BB91A3C0A}" type="datetime1">
              <a:rPr lang="en-US"/>
              <a:pPr>
                <a:defRPr/>
              </a:pPr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A7567C-0CA0-47CE-88E0-A378D583B8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33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information_verticalstripe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71"/>
          <a:stretch>
            <a:fillRect/>
          </a:stretch>
        </p:blipFill>
        <p:spPr bwMode="auto"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3CE04-C110-40C9-84D0-255A846FC26E}" type="datetime1">
              <a:rPr lang="en-US"/>
              <a:pPr>
                <a:defRPr/>
              </a:pPr>
              <a:t>10/4/17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96DBD-046A-4EB8-B7C3-92AF087659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75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formation_full pa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invGray">
          <a:xfrm>
            <a:off x="-1" y="-1"/>
            <a:ext cx="9144001" cy="47846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"/>
                </a:schemeClr>
              </a:gs>
              <a:gs pos="13000">
                <a:schemeClr val="tx1">
                  <a:alpha val="35000"/>
                </a:schemeClr>
              </a:gs>
              <a:gs pos="43000">
                <a:schemeClr val="tx1">
                  <a:alpha val="89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7666075" y="0"/>
            <a:ext cx="1477925" cy="6857999"/>
          </a:xfrm>
          <a:prstGeom prst="rect">
            <a:avLst/>
          </a:prstGeom>
          <a:gradFill>
            <a:gsLst>
              <a:gs pos="0">
                <a:schemeClr val="tx1"/>
              </a:gs>
              <a:gs pos="41000">
                <a:srgbClr val="A7E3C6">
                  <a:alpha val="79000"/>
                </a:srgbClr>
              </a:gs>
              <a:gs pos="75000">
                <a:srgbClr val="A7E3C6">
                  <a:alpha val="79000"/>
                </a:srgbClr>
              </a:gs>
              <a:gs pos="100000">
                <a:schemeClr val="tx1">
                  <a:alpha val="3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invGray">
          <a:xfrm>
            <a:off x="16834" y="2225740"/>
            <a:ext cx="7638607" cy="914400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800" b="0" baseline="0">
                <a:solidFill>
                  <a:srgbClr val="F7FFF8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(s) or Section Title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644809" y="2402980"/>
            <a:ext cx="1378690" cy="39600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Bryn </a:t>
            </a:r>
            <a:r>
              <a:rPr lang="en-US" sz="1400" b="1" dirty="0" err="1">
                <a:solidFill>
                  <a:prstClr val="black"/>
                </a:solidFill>
                <a:latin typeface="Arial"/>
              </a:rPr>
              <a:t>Mawr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Howard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MIT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Princeton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Purdue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Stanford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Texas A&amp;M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UC Berkeley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UC San Diego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UIUC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University of Hawaii</a:t>
            </a:r>
            <a:endParaRPr lang="en-US" b="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>
          <a:xfrm>
            <a:off x="8422761" y="6407811"/>
            <a:ext cx="609600" cy="365125"/>
          </a:xfrm>
        </p:spPr>
        <p:txBody>
          <a:bodyPr/>
          <a:lstStyle>
            <a:lvl1pPr>
              <a:defRPr>
                <a:solidFill>
                  <a:srgbClr val="B9E9D2"/>
                </a:solidFill>
              </a:defRPr>
            </a:lvl1pPr>
          </a:lstStyle>
          <a:p>
            <a:fld id="{1D3FCF37-E2E3-430E-B302-F9D7392DF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>
          <a:xfrm>
            <a:off x="-1" y="6485895"/>
            <a:ext cx="4784651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 smtClean="0">
              <a:solidFill>
                <a:srgbClr val="C9FFCE"/>
              </a:solidFill>
            </a:endParaRPr>
          </a:p>
          <a:p>
            <a:r>
              <a:rPr lang="en-US" dirty="0" smtClean="0">
                <a:solidFill>
                  <a:srgbClr val="C9FFCE"/>
                </a:solidFill>
              </a:rPr>
              <a:t>National Science Foundation/</a:t>
            </a:r>
            <a:r>
              <a:rPr lang="en-US" dirty="0" smtClean="0">
                <a:solidFill>
                  <a:srgbClr val="E1F2FF"/>
                </a:solidFill>
              </a:rPr>
              <a:t>Science  &amp; Technology Centers Program/</a:t>
            </a:r>
            <a:r>
              <a:rPr lang="en-US" dirty="0" smtClean="0">
                <a:solidFill>
                  <a:srgbClr val="B9E9D2"/>
                </a:solidFill>
              </a:rPr>
              <a:t>December 2011</a:t>
            </a:r>
            <a:endParaRPr lang="en-US" sz="1000" dirty="0" smtClean="0">
              <a:solidFill>
                <a:srgbClr val="B9E9D2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 bwMode="invGray">
          <a:xfrm>
            <a:off x="0" y="478398"/>
            <a:ext cx="9144000" cy="1562986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8000">
                <a:schemeClr val="tx1">
                  <a:alpha val="95000"/>
                </a:schemeClr>
              </a:gs>
              <a:gs pos="23000">
                <a:schemeClr val="tx2">
                  <a:lumMod val="50000"/>
                </a:schemeClr>
              </a:gs>
              <a:gs pos="50000">
                <a:srgbClr val="00CC5C"/>
              </a:gs>
              <a:gs pos="75000">
                <a:schemeClr val="tx2">
                  <a:lumMod val="50000"/>
                </a:schemeClr>
              </a:gs>
              <a:gs pos="92000">
                <a:schemeClr val="tx1">
                  <a:alpha val="95000"/>
                </a:schemeClr>
              </a:gs>
              <a:gs pos="100000">
                <a:schemeClr val="tx1">
                  <a:alpha val="2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0" y="478965"/>
            <a:ext cx="9144000" cy="1524000"/>
          </a:xfrm>
          <a:noFill/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  <a:effectLst>
                  <a:innerShdw blurRad="63500" dist="50800" dir="18900000">
                    <a:prstClr val="black"/>
                  </a:innerShdw>
                </a:effectLst>
                <a:latin typeface="Continuum Medium" pitchFamily="2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pic>
        <p:nvPicPr>
          <p:cNvPr id="29" name="Picture 28" descr="Sci-Info-Mark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76631" y="634596"/>
            <a:ext cx="1373512" cy="1204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claude shannon.bmp"/>
          <p:cNvPicPr>
            <a:picLocks noChangeAspect="1"/>
          </p:cNvPicPr>
          <p:nvPr userDrawn="1"/>
        </p:nvPicPr>
        <p:blipFill>
          <a:blip r:embed="rId4" cstate="print">
            <a:lum bright="2000" contrast="5000"/>
          </a:blip>
          <a:stretch>
            <a:fillRect/>
          </a:stretch>
        </p:blipFill>
        <p:spPr>
          <a:xfrm>
            <a:off x="7849589" y="542841"/>
            <a:ext cx="1092392" cy="13710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08591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5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51" y="1687551"/>
            <a:ext cx="8229600" cy="4221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7F316-1E13-46C3-9EB4-6931A8E029C4}" type="datetime1">
              <a:rPr lang="en-US" smtClean="0">
                <a:solidFill>
                  <a:prstClr val="black"/>
                </a:solidFill>
              </a:rPr>
              <a:pPr/>
              <a:t>10/4/17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178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B3F2D-2DEA-44AB-9ACB-A987A30BC346}" type="datetime1">
              <a:rPr lang="en-US" smtClean="0">
                <a:solidFill>
                  <a:prstClr val="black"/>
                </a:solidFill>
              </a:rPr>
              <a:pPr/>
              <a:t>10/4/17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339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2CD50-B9D1-43DF-BE04-3244DA1E0E64}" type="datetime1">
              <a:rPr lang="en-US" smtClean="0">
                <a:solidFill>
                  <a:prstClr val="black"/>
                </a:solidFill>
              </a:rPr>
              <a:pPr/>
              <a:t>10/4/17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116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317-00C5-4C95-9FF3-A89768539299}" type="datetime1">
              <a:rPr lang="en-US" smtClean="0">
                <a:solidFill>
                  <a:prstClr val="black"/>
                </a:solidFill>
              </a:rPr>
              <a:pPr/>
              <a:t>10/4/17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8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5B1A5-93BF-4AD7-B312-EA39A32691A2}" type="datetime1">
              <a:rPr lang="en-US" smtClean="0">
                <a:solidFill>
                  <a:prstClr val="black"/>
                </a:solidFill>
              </a:rPr>
              <a:pPr/>
              <a:t>10/4/17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071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BACF-0EC7-479C-8FE7-300AECC97CBA}" type="datetime1">
              <a:rPr lang="en-US" smtClean="0">
                <a:solidFill>
                  <a:prstClr val="black"/>
                </a:solidFill>
              </a:rPr>
              <a:pPr/>
              <a:t>10/4/17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281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B0006-F14E-4EF7-9634-8A5A7BA50C77}" type="datetime1">
              <a:rPr lang="en-US" smtClean="0">
                <a:solidFill>
                  <a:prstClr val="black"/>
                </a:solidFill>
              </a:rPr>
              <a:pPr/>
              <a:t>10/4/17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99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5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51" y="1687551"/>
            <a:ext cx="8229600" cy="4221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EDF67-98F3-49C6-BBE3-C6055A3FCA6E}" type="datetime1">
              <a:rPr lang="en-US"/>
              <a:pPr>
                <a:defRPr/>
              </a:pPr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0417F-D8B2-4CCF-B626-8C25AD6570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61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768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600"/>
            <a:ext cx="5486400" cy="38131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35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3654-8212-401D-B8F6-836B9DB15213}" type="datetime1">
              <a:rPr lang="en-US" smtClean="0">
                <a:solidFill>
                  <a:prstClr val="black"/>
                </a:solidFill>
              </a:rPr>
              <a:pPr/>
              <a:t>10/4/17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135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A8EE4-7720-4A86-953A-9EA53FA703D9}" type="datetime1">
              <a:rPr lang="en-US" smtClean="0">
                <a:solidFill>
                  <a:prstClr val="black"/>
                </a:solidFill>
              </a:rPr>
              <a:pPr/>
              <a:t>10/4/17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797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A24B-FD62-42E7-99B7-B98E96DE832F}" type="datetime1">
              <a:rPr lang="en-US" smtClean="0">
                <a:solidFill>
                  <a:prstClr val="black"/>
                </a:solidFill>
              </a:rPr>
              <a:pPr/>
              <a:t>10/4/17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13" name="Picture 12" descr="information_verticalstripe2.jpg"/>
          <p:cNvPicPr>
            <a:picLocks noChangeAspect="1"/>
          </p:cNvPicPr>
          <p:nvPr userDrawn="1"/>
        </p:nvPicPr>
        <p:blipFill>
          <a:blip r:embed="rId2" cstate="print"/>
          <a:srcRect r="26471"/>
          <a:stretch>
            <a:fillRect/>
          </a:stretch>
        </p:blipFill>
        <p:spPr>
          <a:xfrm rot="5400000">
            <a:off x="4191000" y="-4191000"/>
            <a:ext cx="76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3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EB26F-9710-4392-B454-D28A89907D32}" type="datetime1">
              <a:rPr lang="en-US"/>
              <a:pPr>
                <a:defRPr/>
              </a:pPr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06104-828C-4A13-93F6-C1F75B2618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01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B6975-F512-40E4-91E0-D476B0184D0B}" type="datetime1">
              <a:rPr lang="en-US"/>
              <a:pPr>
                <a:defRPr/>
              </a:pPr>
              <a:t>10/4/17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F1C00-E59F-42B1-A9A4-FFA71345ED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18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1B432-2C3B-4D8D-99E3-ABF1F62D8EA9}" type="datetime1">
              <a:rPr lang="en-US"/>
              <a:pPr>
                <a:defRPr/>
              </a:pPr>
              <a:t>10/4/17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5F95D6-8A20-493B-941B-8C1923052B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7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39D31-BE56-4459-927C-AA74CC3F22F6}" type="datetime1">
              <a:rPr lang="en-US"/>
              <a:pPr>
                <a:defRPr/>
              </a:pPr>
              <a:t>10/4/17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DF7C-889B-4DFA-A9E5-E3BCAEA7C2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271FB-4C0C-41B0-835E-274C287A3DF5}" type="datetime1">
              <a:rPr lang="en-US"/>
              <a:pPr>
                <a:defRPr/>
              </a:pPr>
              <a:t>10/4/17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35A37-7CC2-4DF3-98C4-D1D4F37B8E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4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01A46B-993F-41A8-BFBF-E64B7CAA34BE}" type="datetime1">
              <a:rPr lang="en-US"/>
              <a:pPr>
                <a:defRPr/>
              </a:pPr>
              <a:t>10/4/17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67CC8-C2C3-4C28-9878-BE8B2065EB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20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768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600"/>
            <a:ext cx="5486400" cy="38131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35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43FC0-53C2-4625-9603-CC468E2BBE02}" type="datetime1">
              <a:rPr lang="en-US"/>
              <a:pPr>
                <a:defRPr/>
              </a:pPr>
              <a:t>10/4/17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2CFA6-11CB-4523-9F9D-C43F2244C2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7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information_horizontalheader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13333"/>
          <a:stretch>
            <a:fillRect/>
          </a:stretch>
        </p:blipFill>
        <p:spPr bwMode="invGray">
          <a:xfrm>
            <a:off x="134938" y="0"/>
            <a:ext cx="90090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38800" y="640080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DC28305-FE29-41B3-BF83-A0CD8261B2DF}" type="datetime1">
              <a:rPr lang="en-US"/>
              <a:pPr>
                <a:defRPr/>
              </a:pPr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00800"/>
            <a:ext cx="533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3275" y="6513513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6E494FD-ACD8-4DD8-9EC7-A5E7EA6BEE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761163" y="6589713"/>
            <a:ext cx="205422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latin typeface="+mn-lt"/>
              </a:rPr>
              <a:t>Science &amp; Technology Centers 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152400"/>
            <a:ext cx="4724400" cy="400110"/>
          </a:xfrm>
          <a:prstGeom prst="rect">
            <a:avLst/>
          </a:prstGeom>
          <a:gradFill>
            <a:gsLst>
              <a:gs pos="0">
                <a:srgbClr val="00B050">
                  <a:alpha val="0"/>
                </a:srgbClr>
              </a:gs>
              <a:gs pos="13000">
                <a:srgbClr val="00B050">
                  <a:alpha val="85000"/>
                </a:srgbClr>
              </a:gs>
              <a:gs pos="50000">
                <a:srgbClr val="00B050"/>
              </a:gs>
              <a:gs pos="85000">
                <a:srgbClr val="00B050">
                  <a:alpha val="85000"/>
                </a:srgbClr>
              </a:gs>
              <a:gs pos="100000">
                <a:srgbClr val="00B050">
                  <a:alpha val="0"/>
                </a:srgbClr>
              </a:gs>
            </a:gsLst>
            <a:lin ang="0" scaled="1"/>
          </a:gra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>
                <a:solidFill>
                  <a:srgbClr val="C1E4FF"/>
                </a:solidFill>
                <a:effectLst>
                  <a:innerShdw blurRad="63500" dist="50800" dir="18900000">
                    <a:srgbClr val="A7FFCF">
                      <a:alpha val="49804"/>
                    </a:srgbClr>
                  </a:innerShdw>
                </a:effectLst>
                <a:latin typeface="Continuum Medium" pitchFamily="2" charset="0"/>
              </a:rPr>
              <a:t>Center for Science of Informatio</a:t>
            </a:r>
            <a:r>
              <a:rPr lang="en-US" sz="2000" b="1">
                <a:solidFill>
                  <a:srgbClr val="C1E4FF"/>
                </a:solidFill>
                <a:effectLst>
                  <a:innerShdw blurRad="63500" dist="50800" dir="18900000">
                    <a:srgbClr val="00B050">
                      <a:alpha val="50000"/>
                    </a:srgbClr>
                  </a:innerShdw>
                </a:effectLst>
                <a:latin typeface="Continuum Medium" pitchFamily="2" charset="0"/>
              </a:rPr>
              <a:t>n</a:t>
            </a:r>
          </a:p>
        </p:txBody>
      </p:sp>
      <p:pic>
        <p:nvPicPr>
          <p:cNvPr id="1034" name="Picture 20" descr="VerticalSkinnyStripShort2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81" t="2740"/>
          <a:stretch>
            <a:fillRect/>
          </a:stretch>
        </p:blipFill>
        <p:spPr bwMode="auto">
          <a:xfrm>
            <a:off x="-4764" y="0"/>
            <a:ext cx="157164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flipH="1">
            <a:off x="-4764" y="5029200"/>
            <a:ext cx="157163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 bwMode="invGray">
          <a:xfrm>
            <a:off x="7426325" y="0"/>
            <a:ext cx="1717675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7793038" y="0"/>
            <a:ext cx="1350962" cy="8397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38" name="Picture 22" descr="Sci-Info-Mark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800" y="58738"/>
            <a:ext cx="8350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6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000" b="1" kern="1200">
          <a:solidFill>
            <a:srgbClr val="008A3E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Continuum Medium" pitchFamily="2" charset="0"/>
          <a:ea typeface="+mj-ea"/>
          <a:cs typeface="Arial" pitchFamily="34" charset="0"/>
        </a:defRPr>
      </a:lvl1pPr>
      <a:lvl2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B050"/>
        </a:buClr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7E39"/>
        </a:buClr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formation_horizontalheader2.jpg"/>
          <p:cNvPicPr>
            <a:picLocks noChangeAspect="1"/>
          </p:cNvPicPr>
          <p:nvPr/>
        </p:nvPicPr>
        <p:blipFill>
          <a:blip r:embed="rId13" cstate="print"/>
          <a:srcRect t="13333" b="13333"/>
          <a:stretch>
            <a:fillRect/>
          </a:stretch>
        </p:blipFill>
        <p:spPr bwMode="invGray">
          <a:xfrm>
            <a:off x="135129" y="0"/>
            <a:ext cx="9008871" cy="8382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8229600" cy="422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38800" y="640080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00800"/>
            <a:ext cx="533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2761" y="6514141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FCF37-E2E3-430E-B302-F9D7392DFB2D}" type="slidenum">
              <a:rPr lang="en-US" smtClean="0">
                <a:solidFill>
                  <a:prstClr val="black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1040" y="6589391"/>
            <a:ext cx="2053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800" smtClean="0">
                <a:solidFill>
                  <a:prstClr val="black"/>
                </a:solidFill>
                <a:latin typeface="Arial"/>
              </a:rPr>
              <a:t>Science &amp; Technology Centers Program</a:t>
            </a:r>
            <a:endParaRPr lang="en-US" sz="800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 bwMode="invGray">
          <a:xfrm>
            <a:off x="0" y="0"/>
            <a:ext cx="1244009" cy="838200"/>
          </a:xfrm>
          <a:prstGeom prst="rect">
            <a:avLst/>
          </a:prstGeom>
          <a:gradFill flip="none" rotWithShape="1">
            <a:gsLst>
              <a:gs pos="1000">
                <a:schemeClr val="tx1"/>
              </a:gs>
              <a:gs pos="20000">
                <a:srgbClr val="00CC5C"/>
              </a:gs>
              <a:gs pos="78000">
                <a:schemeClr val="tx2">
                  <a:lumMod val="50000"/>
                </a:schemeClr>
              </a:gs>
              <a:gs pos="92000">
                <a:schemeClr val="tx1">
                  <a:alpha val="95000"/>
                </a:schemeClr>
              </a:gs>
              <a:gs pos="100000">
                <a:schemeClr val="tx1">
                  <a:alpha val="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19" y="152400"/>
            <a:ext cx="4568435" cy="400110"/>
          </a:xfrm>
          <a:prstGeom prst="rect">
            <a:avLst/>
          </a:prstGeom>
          <a:gradFill>
            <a:gsLst>
              <a:gs pos="0">
                <a:srgbClr val="00B050">
                  <a:alpha val="0"/>
                </a:srgbClr>
              </a:gs>
              <a:gs pos="13000">
                <a:srgbClr val="00B050">
                  <a:alpha val="85000"/>
                </a:srgbClr>
              </a:gs>
              <a:gs pos="50000">
                <a:srgbClr val="00B050"/>
              </a:gs>
              <a:gs pos="85000">
                <a:srgbClr val="00B050">
                  <a:alpha val="85000"/>
                </a:srgbClr>
              </a:gs>
              <a:gs pos="100000">
                <a:schemeClr val="tx1">
                  <a:alpha val="81000"/>
                </a:schemeClr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tinuum Medium" pitchFamily="2" charset="0"/>
              </a:rPr>
              <a:t>Center for Science of Information</a:t>
            </a:r>
            <a:endParaRPr lang="en-US" sz="20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tinuum Medium" pitchFamily="2" charset="0"/>
            </a:endParaRPr>
          </a:p>
        </p:txBody>
      </p:sp>
      <p:pic>
        <p:nvPicPr>
          <p:cNvPr id="23" name="Picture 22" descr="Sci-Info-Mark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229" y="31899"/>
            <a:ext cx="835213" cy="73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8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008A3E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+mn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B050"/>
        </a:buClr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7E39"/>
        </a:buClr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37.emf"/><Relationship Id="rId15" Type="http://schemas.openxmlformats.org/officeDocument/2006/relationships/image" Target="../media/image38.emf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Relationship Id="rId4" Type="http://schemas.openxmlformats.org/officeDocument/2006/relationships/image" Target="../media/image33.png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4.png"/><Relationship Id="rId8" Type="http://schemas.openxmlformats.org/officeDocument/2006/relationships/image" Target="../media/image36.emf"/><Relationship Id="rId9" Type="http://schemas.openxmlformats.org/officeDocument/2006/relationships/image" Target="../media/image91.png"/><Relationship Id="rId10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122.png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53.png"/><Relationship Id="rId5" Type="http://schemas.openxmlformats.org/officeDocument/2006/relationships/image" Target="../media/image45.tiff"/><Relationship Id="rId6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jpeg"/><Relationship Id="rId8" Type="http://schemas.microsoft.com/office/2007/relationships/hdphoto" Target="../media/hdphoto1.wdp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47067"/>
            <a:ext cx="9144000" cy="1524000"/>
          </a:xfrm>
        </p:spPr>
        <p:txBody>
          <a:bodyPr/>
          <a:lstStyle/>
          <a:p>
            <a:r>
              <a:rPr lang="en-US" dirty="0" smtClean="0"/>
              <a:t>Center for</a:t>
            </a:r>
            <a:br>
              <a:rPr lang="en-US" dirty="0" smtClean="0"/>
            </a:br>
            <a:r>
              <a:rPr lang="en-US" dirty="0" smtClean="0"/>
              <a:t>Science of Information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177" y="2667376"/>
            <a:ext cx="7082288" cy="2905288"/>
          </a:xfrm>
          <a:gradFill flip="none" rotWithShape="1">
            <a:gsLst>
              <a:gs pos="85000">
                <a:schemeClr val="tx1">
                  <a:alpha val="0"/>
                </a:schemeClr>
              </a:gs>
              <a:gs pos="46000">
                <a:schemeClr val="tx1">
                  <a:alpha val="82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/>
          <a:lstStyle/>
          <a:p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Structural Information:</a:t>
            </a:r>
          </a:p>
          <a:p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Progress Report</a:t>
            </a:r>
          </a:p>
          <a:p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Wojciech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Szpankowski</a:t>
            </a:r>
            <a:endParaRPr lang="en-US" sz="24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0070C0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Purdue University</a:t>
            </a:r>
          </a:p>
          <a:p>
            <a:endParaRPr lang="en-US" sz="32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3FCF37-E2E3-430E-B302-F9D7392DFB2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2"/>
          </p:nvPr>
        </p:nvSpPr>
        <p:spPr>
          <a:xfrm>
            <a:off x="-1" y="6485895"/>
            <a:ext cx="4784651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 smtClean="0">
              <a:solidFill>
                <a:srgbClr val="C9FFCE"/>
              </a:solidFill>
            </a:endParaRPr>
          </a:p>
          <a:p>
            <a:r>
              <a:rPr lang="en-US" dirty="0" smtClean="0">
                <a:solidFill>
                  <a:srgbClr val="C9FFCE"/>
                </a:solidFill>
              </a:rPr>
              <a:t>National Science Foundation/</a:t>
            </a:r>
            <a:r>
              <a:rPr lang="en-US" dirty="0" smtClean="0">
                <a:solidFill>
                  <a:srgbClr val="E1F2FF"/>
                </a:solidFill>
              </a:rPr>
              <a:t>Science  &amp; Technology </a:t>
            </a:r>
            <a:r>
              <a:rPr lang="en-US" smtClean="0">
                <a:solidFill>
                  <a:srgbClr val="E1F2FF"/>
                </a:solidFill>
              </a:rPr>
              <a:t>Centers Program</a:t>
            </a:r>
            <a:endParaRPr lang="en-US" sz="1000" dirty="0" smtClean="0">
              <a:solidFill>
                <a:srgbClr val="C9FFCE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0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22987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/>
              <a:t>Lower Bounds on </a:t>
            </a:r>
            <a:r>
              <a:rPr lang="en-US" dirty="0" err="1"/>
              <a:t>Minmax</a:t>
            </a:r>
            <a:r>
              <a:rPr lang="en-US" dirty="0"/>
              <a:t> </a:t>
            </a:r>
            <a:r>
              <a:rPr lang="en-US" dirty="0" smtClean="0"/>
              <a:t>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28" y="5196664"/>
            <a:ext cx="3381170" cy="34226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78568" y="1424616"/>
            <a:ext cx="7153461" cy="80870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C00000"/>
                </a:solidFill>
                <a:ea typeface="Arial" charset="0"/>
                <a:cs typeface="Arial" charset="0"/>
              </a:rPr>
              <a:t>Sets of permutations associated with a random graph model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28" y="2377529"/>
            <a:ext cx="759707" cy="2532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1504709" y="2083912"/>
                <a:ext cx="6667782" cy="78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 </a:t>
                </a:r>
                <a:r>
                  <a:rPr lang="en-US" sz="1600" dirty="0" err="1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Automorphism</a:t>
                </a: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group of the random graph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</m:oMath>
                </a14:m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distributed according to 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709" y="2083912"/>
                <a:ext cx="6667782" cy="782512"/>
              </a:xfrm>
              <a:prstGeom prst="rect">
                <a:avLst/>
              </a:prstGeom>
              <a:blipFill rotWithShape="0">
                <a:blip r:embed="rId4"/>
                <a:stretch>
                  <a:fillRect b="-23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768" y="2526397"/>
            <a:ext cx="264530" cy="2327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128" y="3823167"/>
            <a:ext cx="1068890" cy="242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098867" y="3365349"/>
                <a:ext cx="4596259" cy="12088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 Set of permutations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σ</m:t>
                    </m:r>
                  </m:oMath>
                </a14:m>
                <a:r>
                  <a:rPr lang="en-US" sz="1600" b="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𝜎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1600" b="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has 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</a:t>
                </a:r>
                <a:r>
                  <a:rPr lang="en-US" sz="1600" b="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positive probability under the distribution 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67" y="3365349"/>
                <a:ext cx="4596259" cy="120886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2643" y="4035469"/>
            <a:ext cx="230460" cy="20280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84305" y="3064936"/>
            <a:ext cx="3033265" cy="6454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Set of feasible permutations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8568" y="4439920"/>
            <a:ext cx="2883201" cy="72518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Set of admissible graphs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92320" y="2759183"/>
            <a:ext cx="1890284" cy="2952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400" dirty="0" smtClean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Random graph model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6453140" y="1527795"/>
            <a:ext cx="2266783" cy="1797606"/>
            <a:chOff x="7927667" y="557945"/>
            <a:chExt cx="3700166" cy="2592097"/>
          </a:xfrm>
        </p:grpSpPr>
        <p:sp>
          <p:nvSpPr>
            <p:cNvPr id="61" name="Oval 60"/>
            <p:cNvSpPr/>
            <p:nvPr/>
          </p:nvSpPr>
          <p:spPr>
            <a:xfrm>
              <a:off x="9566031" y="1041009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633624" y="1844407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0607301" y="1817520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8633623" y="2583897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0607301" y="2569483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cxnSp>
          <p:nvCxnSpPr>
            <p:cNvPr id="66" name="Straight Connector 65"/>
            <p:cNvCxnSpPr>
              <a:stCxn id="72" idx="7"/>
              <a:endCxn id="71" idx="3"/>
            </p:cNvCxnSpPr>
            <p:nvPr/>
          </p:nvCxnSpPr>
          <p:spPr>
            <a:xfrm flipV="1">
              <a:off x="8837752" y="1224312"/>
              <a:ext cx="763302" cy="651545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7" name="Straight Connector 66"/>
            <p:cNvCxnSpPr>
              <a:stCxn id="72" idx="6"/>
              <a:endCxn id="73" idx="2"/>
            </p:cNvCxnSpPr>
            <p:nvPr/>
          </p:nvCxnSpPr>
          <p:spPr>
            <a:xfrm flipV="1">
              <a:off x="8872775" y="1924897"/>
              <a:ext cx="1734526" cy="26887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8" name="Straight Connector 67"/>
            <p:cNvCxnSpPr>
              <a:stCxn id="74" idx="0"/>
              <a:endCxn id="72" idx="4"/>
            </p:cNvCxnSpPr>
            <p:nvPr/>
          </p:nvCxnSpPr>
          <p:spPr>
            <a:xfrm flipV="1">
              <a:off x="8753199" y="2059160"/>
              <a:ext cx="1" cy="524737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9" name="Straight Connector 68"/>
            <p:cNvCxnSpPr>
              <a:stCxn id="74" idx="6"/>
              <a:endCxn id="75" idx="2"/>
            </p:cNvCxnSpPr>
            <p:nvPr/>
          </p:nvCxnSpPr>
          <p:spPr>
            <a:xfrm flipV="1">
              <a:off x="8872774" y="2676860"/>
              <a:ext cx="1734527" cy="14414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70" name="Straight Connector 69"/>
            <p:cNvCxnSpPr>
              <a:stCxn id="73" idx="4"/>
              <a:endCxn id="75" idx="0"/>
            </p:cNvCxnSpPr>
            <p:nvPr/>
          </p:nvCxnSpPr>
          <p:spPr>
            <a:xfrm>
              <a:off x="10726877" y="2032273"/>
              <a:ext cx="0" cy="537210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71" name="Straight Connector 70"/>
            <p:cNvCxnSpPr>
              <a:stCxn id="71" idx="5"/>
              <a:endCxn id="73" idx="1"/>
            </p:cNvCxnSpPr>
            <p:nvPr/>
          </p:nvCxnSpPr>
          <p:spPr>
            <a:xfrm>
              <a:off x="9770159" y="1224312"/>
              <a:ext cx="872165" cy="624658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7927667" y="1440783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7667" y="1440783"/>
                  <a:ext cx="914400" cy="9144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962928" y="2223488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𝑑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2928" y="2223488"/>
                  <a:ext cx="914400" cy="91440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10713433" y="2235642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𝑒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3433" y="2235642"/>
                  <a:ext cx="914400" cy="91440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10661143" y="1374511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𝑐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1143" y="1374511"/>
                  <a:ext cx="914400" cy="91440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9585538" y="557945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44D26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44D26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5538" y="557945"/>
                  <a:ext cx="914400" cy="91440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7" name="Picture 7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65827" y="4644821"/>
            <a:ext cx="1439108" cy="141195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65131" y="4637924"/>
            <a:ext cx="1388963" cy="13627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6675873" y="4046628"/>
                <a:ext cx="2145988" cy="295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400" dirty="0" smtClean="0">
                    <a:solidFill>
                      <a:srgbClr val="1919FF"/>
                    </a:solidFill>
                    <a:latin typeface="+mn-lt"/>
                    <a:ea typeface="Fira Sans Book" panose="00000400000000000000" pitchFamily="50" charset="0"/>
                  </a:rPr>
                  <a:t>Example of an infeasible permutation:</a:t>
                </a:r>
              </a:p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𝜋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1919FF"/>
                              </a:solidFill>
                              <a:latin typeface="Cambria Math" charset="0"/>
                              <a:ea typeface="Fira Sans Book" panose="00000400000000000000" pitchFamily="50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1919FF"/>
                              </a:solidFill>
                              <a:latin typeface="Cambria Math" charset="0"/>
                              <a:ea typeface="Fira Sans Book" panose="00000400000000000000" pitchFamily="50" charset="0"/>
                            </a:rPr>
                            <m:t>24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∉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Γ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𝐺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)</m:t>
                      </m:r>
                    </m:oMath>
                  </m:oMathPara>
                </a14:m>
                <a:endParaRPr lang="en-US" sz="1400" dirty="0" smtClean="0">
                  <a:solidFill>
                    <a:srgbClr val="1919FF"/>
                  </a:solidFill>
                  <a:latin typeface="+mn-lt"/>
                  <a:ea typeface="Fira Sans Book" panose="00000400000000000000" pitchFamily="50" charset="0"/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73" y="4046628"/>
                <a:ext cx="2145988" cy="295288"/>
              </a:xfrm>
              <a:prstGeom prst="rect">
                <a:avLst/>
              </a:prstGeom>
              <a:blipFill rotWithShape="0">
                <a:blip r:embed="rId16"/>
                <a:stretch>
                  <a:fillRect l="-852" t="-79167" r="-1705" b="-895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1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Lower Bounds on </a:t>
            </a:r>
            <a:r>
              <a:rPr lang="en-US" dirty="0" err="1"/>
              <a:t>Minmax</a:t>
            </a:r>
            <a:r>
              <a:rPr lang="en-US" dirty="0"/>
              <a:t> Risk (contd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2014946"/>
            <a:ext cx="2639390" cy="28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2551157"/>
            <a:ext cx="4688109" cy="5744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0378" y="2472620"/>
            <a:ext cx="3330995" cy="6254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Approximate recovery</a:t>
            </a:r>
            <a:endParaRPr lang="en-US" dirty="0">
              <a:solidFill>
                <a:srgbClr val="0070C0"/>
              </a:solidFill>
              <a:latin typeface="+mn-lt"/>
              <a:ea typeface="Fira Sans Book" charset="0"/>
              <a:cs typeface="Fira Sans Book" charset="0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(Kendall Tau distance)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1297" y="1798197"/>
            <a:ext cx="2272835" cy="6254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Exact recovery</a:t>
            </a:r>
            <a:endParaRPr lang="en-US" dirty="0" smtClean="0">
              <a:solidFill>
                <a:srgbClr val="0070C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10378" y="3715102"/>
            <a:ext cx="8086381" cy="923330"/>
            <a:chOff x="1276350" y="1625627"/>
            <a:chExt cx="10439400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276350" y="1625627"/>
                  <a:ext cx="10439400" cy="9233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For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a random graph model 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     for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which any two positive-probability graphs 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that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are isomorphic are </a:t>
                  </a:r>
                  <a:r>
                    <a:rPr lang="en-US" dirty="0" err="1" smtClean="0">
                      <a:latin typeface="+mn-lt"/>
                      <a:ea typeface="Fira Sans Book" charset="0"/>
                      <a:cs typeface="Fira Sans Book" charset="0"/>
                    </a:rPr>
                    <a:t>equiprobable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,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the minimax risk 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for distortion measures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 </m:t>
                      </m:r>
                    </m:oMath>
                  </a14:m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 is</a:t>
                  </a:r>
                  <a:endParaRPr lang="en-US" dirty="0">
                    <a:latin typeface="+mn-lt"/>
                    <a:ea typeface="Fira Sans Book" charset="0"/>
                    <a:cs typeface="Fira Sans Book" charset="0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6350" y="1625627"/>
                  <a:ext cx="10439400" cy="120032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876" t="-4061" b="-49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88149" y="1695450"/>
              <a:ext cx="280367" cy="240057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710378" y="3098071"/>
            <a:ext cx="1142097" cy="60443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mtClean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Theorem</a:t>
            </a:r>
            <a:endParaRPr lang="en-US" dirty="0" smtClean="0">
              <a:solidFill>
                <a:srgbClr val="FF000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618" y="5019956"/>
            <a:ext cx="5609509" cy="12953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304291" y="4223588"/>
            <a:ext cx="2492468" cy="46926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Set of admissible graphs</a:t>
            </a:r>
          </a:p>
        </p:txBody>
      </p:sp>
      <p:cxnSp>
        <p:nvCxnSpPr>
          <p:cNvPr id="19" name="Curved Connector 18"/>
          <p:cNvCxnSpPr/>
          <p:nvPr/>
        </p:nvCxnSpPr>
        <p:spPr>
          <a:xfrm rot="10800000" flipV="1">
            <a:off x="5706319" y="4605112"/>
            <a:ext cx="1357984" cy="37983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20274" y="6094958"/>
            <a:ext cx="2993211" cy="44064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Set of feasible permutations</a:t>
            </a:r>
          </a:p>
        </p:txBody>
      </p:sp>
      <p:cxnSp>
        <p:nvCxnSpPr>
          <p:cNvPr id="21" name="Curved Connector 20"/>
          <p:cNvCxnSpPr/>
          <p:nvPr/>
        </p:nvCxnSpPr>
        <p:spPr>
          <a:xfrm rot="10800000">
            <a:off x="3802720" y="6003905"/>
            <a:ext cx="1317554" cy="31137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8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18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378783" y="835695"/>
            <a:ext cx="8507392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err="1"/>
              <a:t>Erdős</a:t>
            </a:r>
            <a:r>
              <a:rPr lang="en-US" dirty="0"/>
              <a:t>–</a:t>
            </a:r>
            <a:r>
              <a:rPr lang="en-US" dirty="0" err="1"/>
              <a:t>Rényi</a:t>
            </a:r>
            <a:r>
              <a:rPr lang="en-US" dirty="0"/>
              <a:t> and Preferential Attachment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8783" y="1656293"/>
                <a:ext cx="7442267" cy="10113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dirty="0">
                    <a:solidFill>
                      <a:srgbClr val="FF0000"/>
                    </a:solidFill>
                    <a:latin typeface="+mn-lt"/>
                    <a:ea typeface="Fira Sans Book" charset="0"/>
                    <a:cs typeface="Fira Sans Book" charset="0"/>
                  </a:rPr>
                  <a:t>Erdős–</a:t>
                </a:r>
                <a:r>
                  <a:rPr lang="en-US" dirty="0" err="1">
                    <a:solidFill>
                      <a:srgbClr val="FF0000"/>
                    </a:solidFill>
                    <a:latin typeface="+mn-lt"/>
                    <a:ea typeface="Fira Sans Book" charset="0"/>
                    <a:cs typeface="Fira Sans Book" charset="0"/>
                  </a:rPr>
                  <a:t>Rényi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  <a:ea typeface="Fira Sans Book" charset="0"/>
                    <a:cs typeface="Fira Sans Book" charset="0"/>
                  </a:rPr>
                  <a:t>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Each pair of nodes receives an edge independently, 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</a:pPr>
                <a:endPara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3" y="1656293"/>
                <a:ext cx="7442267" cy="1011347"/>
              </a:xfrm>
              <a:prstGeom prst="rect">
                <a:avLst/>
              </a:prstGeom>
              <a:blipFill rotWithShape="0">
                <a:blip r:embed="rId2"/>
                <a:stretch>
                  <a:fillRect l="-655" t="-48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378783" y="2708963"/>
            <a:ext cx="5289783" cy="676827"/>
            <a:chOff x="1133694" y="2468951"/>
            <a:chExt cx="7053044" cy="902436"/>
          </a:xfrm>
        </p:grpSpPr>
        <p:sp>
          <p:nvSpPr>
            <p:cNvPr id="9" name="TextBox 8"/>
            <p:cNvSpPr txBox="1"/>
            <p:nvPr/>
          </p:nvSpPr>
          <p:spPr>
            <a:xfrm>
              <a:off x="1133694" y="2468951"/>
              <a:ext cx="7053044" cy="9024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dirty="0">
                  <a:solidFill>
                    <a:srgbClr val="FF0000"/>
                  </a:solidFill>
                  <a:latin typeface="+mn-lt"/>
                  <a:ea typeface="Fira Sans Book" charset="0"/>
                  <a:cs typeface="Fira Sans Book" charset="0"/>
                </a:rPr>
                <a:t>Preferential Attachment model </a:t>
              </a:r>
            </a:p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</a:pPr>
              <a:endPara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1998" y="2569438"/>
              <a:ext cx="1219200" cy="3175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78783" y="3219467"/>
                <a:ext cx="7388541" cy="13024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𝑡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with single vertex (called 1) is created 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self loops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𝑡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&gt;1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, vertex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joins and makes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connections to existing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connection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choice is independent and satisfies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3" y="3219467"/>
                <a:ext cx="7388541" cy="1302468"/>
              </a:xfrm>
              <a:prstGeom prst="rect">
                <a:avLst/>
              </a:prstGeom>
              <a:blipFill rotWithShape="0">
                <a:blip r:embed="rId4"/>
                <a:stretch>
                  <a:fillRect l="-495" t="-2804" r="-743" b="-350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r="68488" b="14400"/>
          <a:stretch/>
        </p:blipFill>
        <p:spPr>
          <a:xfrm>
            <a:off x="7424960" y="3946495"/>
            <a:ext cx="1461215" cy="13273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907" y="4698446"/>
            <a:ext cx="37147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478726" y="3347502"/>
            <a:ext cx="2447856" cy="589788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478726" y="4372473"/>
            <a:ext cx="2447856" cy="589788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/>
              <a:t>Bad News!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4444" y="1899768"/>
            <a:ext cx="8075214" cy="32451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dirty="0" err="1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Inapproximability</a:t>
            </a:r>
            <a:r>
              <a:rPr lang="en-US" dirty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 result for </a:t>
            </a:r>
            <a:r>
              <a:rPr lang="en-US" dirty="0" err="1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Erdős</a:t>
            </a:r>
            <a:r>
              <a:rPr lang="en-US" dirty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–</a:t>
            </a:r>
            <a:r>
              <a:rPr lang="en-US" dirty="0" err="1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Rényi</a:t>
            </a:r>
            <a:r>
              <a:rPr lang="en-US" dirty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 and preferential attachment graphs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41" y="2772935"/>
            <a:ext cx="78962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/>
              <a:t>Further Bad News!!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0271" y="1765162"/>
            <a:ext cx="4545206" cy="6277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ML </a:t>
            </a:r>
            <a:r>
              <a:rPr lang="en-US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estimation is not a good approach</a:t>
            </a:r>
            <a:endParaRPr lang="en-US" dirty="0">
              <a:solidFill>
                <a:srgbClr val="C0000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647" y="2637996"/>
            <a:ext cx="5133975" cy="2762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71831" y="3685011"/>
            <a:ext cx="66522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ea typeface="Fira Sans Book" charset="0"/>
                <a:cs typeface="Fira Sans Book" charset="0"/>
              </a:rPr>
              <a:t>The maximum likelihood estimation solution set satisfies</a:t>
            </a:r>
          </a:p>
          <a:p>
            <a:r>
              <a:rPr lang="en-US" dirty="0">
                <a:latin typeface="+mn-lt"/>
                <a:ea typeface="Fira Sans Book" charset="0"/>
                <a:cs typeface="Fira Sans Book" charset="0"/>
              </a:rPr>
              <a:t>        </a:t>
            </a:r>
          </a:p>
          <a:p>
            <a:endParaRPr lang="en-US" dirty="0">
              <a:latin typeface="+mn-lt"/>
              <a:ea typeface="Fira Sans Book" charset="0"/>
              <a:cs typeface="Fira Sans Book" charset="0"/>
            </a:endParaRPr>
          </a:p>
          <a:p>
            <a:r>
              <a:rPr lang="en-US" dirty="0">
                <a:latin typeface="+mn-lt"/>
                <a:ea typeface="Fira Sans Book" charset="0"/>
                <a:cs typeface="Fira Sans Book" charset="0"/>
              </a:rPr>
              <a:t>with high probability.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195" y="4080693"/>
            <a:ext cx="2724150" cy="27622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71178" y="3571943"/>
            <a:ext cx="6852911" cy="1426464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  <a:latin typeface="Fira Sans Book" panose="00000400000000000000" pitchFamily="50" charset="0"/>
              <a:ea typeface="Fira Sans Book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87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/>
              <a:t>Compression of graph structures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9843" y="2163557"/>
            <a:ext cx="6800209" cy="51067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Theorem (Structural entropy for a broad class of graph models)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76523" y="2892670"/>
            <a:ext cx="66522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ea typeface="Fira Sans Book" charset="0"/>
                <a:cs typeface="Fira Sans Book" charset="0"/>
              </a:rPr>
              <a:t>For a broad class of random graph models,</a:t>
            </a:r>
          </a:p>
          <a:p>
            <a:r>
              <a:rPr lang="en-US" dirty="0">
                <a:latin typeface="+mn-lt"/>
                <a:ea typeface="Fira Sans Book" charset="0"/>
                <a:cs typeface="Fira Sans Book" charset="0"/>
              </a:rPr>
              <a:t>        </a:t>
            </a:r>
          </a:p>
          <a:p>
            <a:endParaRPr lang="en-US" dirty="0"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76198" y="2801427"/>
            <a:ext cx="6852911" cy="1426464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  <a:latin typeface="Fira Sans Book" panose="00000400000000000000" pitchFamily="50" charset="0"/>
              <a:ea typeface="Fira Sans Book" panose="000004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147" y="3443711"/>
            <a:ext cx="49276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6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77096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on combinatorial quantities: preferential attachment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31" y="2966358"/>
            <a:ext cx="6273800" cy="736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203606" y="2361131"/>
                <a:ext cx="3706287" cy="625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Theorem (Asymmetry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≥3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)</a:t>
                </a:r>
                <a:endParaRPr lang="en-US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606" y="2361131"/>
                <a:ext cx="3706287" cy="625451"/>
              </a:xfrm>
              <a:prstGeom prst="rect">
                <a:avLst/>
              </a:prstGeom>
              <a:blipFill rotWithShape="0">
                <a:blip r:embed="rId3"/>
                <a:stretch>
                  <a:fillRect l="-1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203606" y="3995459"/>
                <a:ext cx="3706287" cy="625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indent="-342900" fontAlgn="auto"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Theorem (Estimate </a:t>
                </a:r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Γ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Fira Sans Book" charset="0"/>
                                <a:cs typeface="Fira Sans Book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Fira Sans Book" charset="0"/>
                                <a:cs typeface="Fira Sans Book" charset="0"/>
                              </a:rPr>
                              <m:t>𝐺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  <a:ea typeface="Fira Sans Book" charset="0"/>
                    <a:cs typeface="Fira Sans Book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  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</m:oMath>
                </a14:m>
                <a:endParaRPr lang="en-US" b="0" dirty="0" smtClean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606" y="3995459"/>
                <a:ext cx="3706287" cy="625451"/>
              </a:xfrm>
              <a:prstGeom prst="rect">
                <a:avLst/>
              </a:prstGeom>
              <a:blipFill rotWithShape="0">
                <a:blip r:embed="rId4"/>
                <a:stretch>
                  <a:fillRect l="-1316" t="-34951" b="-524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138" y="4708067"/>
            <a:ext cx="5499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726126" y="3604004"/>
            <a:ext cx="6808274" cy="599695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560" y="1295400"/>
            <a:ext cx="943864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Structural </a:t>
            </a:r>
            <a:r>
              <a:rPr lang="en-US" dirty="0"/>
              <a:t>entropy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preferential </a:t>
            </a:r>
            <a:r>
              <a:rPr lang="en-US" dirty="0"/>
              <a:t>attachment </a:t>
            </a:r>
            <a:r>
              <a:rPr lang="en-US" dirty="0" smtClean="0"/>
              <a:t>graphs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9560" y="1846274"/>
            <a:ext cx="3706287" cy="6254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Theorem</a:t>
            </a:r>
            <a:endParaRPr lang="en-US" dirty="0">
              <a:solidFill>
                <a:srgbClr val="0070C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63954" y="2471724"/>
            <a:ext cx="5724346" cy="665175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5" y="2057400"/>
            <a:ext cx="69723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4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7731766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Science of Information</a:t>
            </a:r>
          </a:p>
          <a:p>
            <a:pPr marL="457200" indent="-457200">
              <a:buAutoNum type="arabicPeriod"/>
            </a:pPr>
            <a:r>
              <a:rPr lang="en-US" sz="2400" dirty="0" err="1" smtClean="0">
                <a:solidFill>
                  <a:srgbClr val="00B050"/>
                </a:solidFill>
              </a:rPr>
              <a:t>CSoI</a:t>
            </a:r>
            <a:r>
              <a:rPr lang="en-US" sz="2400" dirty="0" smtClean="0">
                <a:solidFill>
                  <a:srgbClr val="00B050"/>
                </a:solidFill>
              </a:rPr>
              <a:t> Team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Research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Research Thrusts</a:t>
            </a:r>
            <a:endParaRPr lang="en-US" sz="2000" dirty="0"/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Overview of </a:t>
            </a:r>
            <a:r>
              <a:rPr lang="en-US" sz="2000" dirty="0"/>
              <a:t>R</a:t>
            </a:r>
            <a:r>
              <a:rPr lang="en-US" sz="2000" dirty="0" smtClean="0"/>
              <a:t>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Legacy &amp; Value Added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FF0000"/>
                </a:solidFill>
              </a:rPr>
              <a:t>TIMES</a:t>
            </a:r>
            <a:r>
              <a:rPr lang="en-US" sz="2000" dirty="0" smtClean="0"/>
              <a:t>: </a:t>
            </a:r>
            <a:r>
              <a:rPr lang="en-US" sz="1800" dirty="0" smtClean="0"/>
              <a:t>Temporal Information Maximally Extracted from Structure </a:t>
            </a:r>
            <a:endParaRPr lang="en-US" sz="1800" dirty="0"/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Education and Diversity &amp; Knowledge Transfer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Sustainability/Business Plan </a:t>
            </a:r>
            <a:r>
              <a:rPr lang="en-US" sz="2400" dirty="0" smtClean="0"/>
              <a:t>(Bob Brown)</a:t>
            </a:r>
            <a:endParaRPr lang="en-US" sz="2400" dirty="0"/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Management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0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4414" y="3186842"/>
            <a:ext cx="84688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B050"/>
                </a:solidFill>
              </a:rPr>
              <a:t>SCIENCE OF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INFORMATION</a:t>
            </a:r>
            <a:r>
              <a:rPr lang="en-US" sz="2000" b="1" dirty="0" smtClean="0"/>
              <a:t> </a:t>
            </a:r>
            <a:r>
              <a:rPr lang="en-US" sz="2000" dirty="0" smtClean="0"/>
              <a:t>builds on Shannon’s principles to address key challenges in understanding </a:t>
            </a:r>
            <a:r>
              <a:rPr lang="en-US" sz="2000" dirty="0" smtClean="0">
                <a:solidFill>
                  <a:srgbClr val="00B050"/>
                </a:solidFill>
              </a:rPr>
              <a:t>information</a:t>
            </a:r>
            <a:r>
              <a:rPr lang="en-US" sz="2000" dirty="0" smtClean="0"/>
              <a:t> that nowadays is not only </a:t>
            </a:r>
            <a:r>
              <a:rPr lang="en-US" sz="2000" dirty="0" smtClean="0">
                <a:solidFill>
                  <a:srgbClr val="00B050"/>
                </a:solidFill>
              </a:rPr>
              <a:t>communicated</a:t>
            </a:r>
            <a:r>
              <a:rPr lang="en-US" sz="2000" dirty="0" smtClean="0"/>
              <a:t> but also </a:t>
            </a:r>
            <a:r>
              <a:rPr lang="en-US" sz="2000" dirty="0" smtClean="0">
                <a:solidFill>
                  <a:srgbClr val="FF0000"/>
                </a:solidFill>
              </a:rPr>
              <a:t>acquired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curated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organized</a:t>
            </a:r>
            <a:r>
              <a:rPr lang="en-US" sz="2000" dirty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aggregated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managed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processed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suitably abstracted and represented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analyzed</a:t>
            </a:r>
            <a:r>
              <a:rPr lang="en-US" sz="2000" dirty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inferred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valued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secured</a:t>
            </a:r>
            <a:r>
              <a:rPr lang="en-US" sz="2000" dirty="0"/>
              <a:t>, </a:t>
            </a:r>
            <a:r>
              <a:rPr lang="en-US" sz="2000" dirty="0" smtClean="0"/>
              <a:t>and </a:t>
            </a:r>
            <a:r>
              <a:rPr lang="en-US" sz="2000" dirty="0"/>
              <a:t>used in </a:t>
            </a:r>
            <a:r>
              <a:rPr lang="en-US" sz="2000" dirty="0" smtClean="0"/>
              <a:t>various scientific, engineering, and socio-economic processes. 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03028" y="841081"/>
            <a:ext cx="8660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rPr>
              <a:t>What is Science of Information?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0066" y="5339751"/>
            <a:ext cx="8017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chemeClr val="accent3">
                    <a:lumMod val="50000"/>
                  </a:schemeClr>
                </a:solidFill>
              </a:rPr>
              <a:t>CSoI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 MISSION</a:t>
            </a:r>
            <a:r>
              <a:rPr lang="en-US" b="1" dirty="0"/>
              <a:t>: </a:t>
            </a:r>
            <a:r>
              <a:rPr lang="en-US" i="1" dirty="0"/>
              <a:t>Advance science and technology through a new quantitative understanding of the representation, communication and processing of 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information</a:t>
            </a:r>
            <a:r>
              <a:rPr lang="en-US" i="1" dirty="0"/>
              <a:t> in biological, physical, social and engineering </a:t>
            </a:r>
            <a:r>
              <a:rPr lang="en-US" i="1" dirty="0" smtClean="0"/>
              <a:t>systems.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94412" y="1725178"/>
            <a:ext cx="8468833" cy="1323492"/>
            <a:chOff x="494412" y="1725178"/>
            <a:chExt cx="8468833" cy="1323492"/>
          </a:xfrm>
        </p:grpSpPr>
        <p:sp>
          <p:nvSpPr>
            <p:cNvPr id="3" name="TextBox 2"/>
            <p:cNvSpPr txBox="1"/>
            <p:nvPr/>
          </p:nvSpPr>
          <p:spPr>
            <a:xfrm>
              <a:off x="494412" y="1725231"/>
              <a:ext cx="742681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chemeClr val="tx2"/>
                </a:buClr>
                <a:buFont typeface="Wingdings" panose="05000000000000000000" pitchFamily="2" charset="2"/>
                <a:buChar char="§"/>
              </a:pPr>
              <a:r>
                <a:rPr lang="en-US" sz="2000" dirty="0">
                  <a:solidFill>
                    <a:srgbClr val="0070C0"/>
                  </a:solidFill>
                </a:rPr>
                <a:t>Claude Shannon </a:t>
              </a:r>
              <a:r>
                <a:rPr lang="en-US" sz="2000" dirty="0"/>
                <a:t>laid the foundation of </a:t>
              </a:r>
              <a:r>
                <a:rPr lang="en-US" sz="2000" dirty="0">
                  <a:solidFill>
                    <a:schemeClr val="accent5">
                      <a:lumMod val="75000"/>
                    </a:schemeClr>
                  </a:solidFill>
                </a:rPr>
                <a:t>information theory</a:t>
              </a:r>
              <a:r>
                <a:rPr lang="en-US" sz="2000" dirty="0"/>
                <a:t>, </a:t>
              </a:r>
              <a:r>
                <a:rPr lang="en-US" sz="2000" dirty="0" smtClean="0"/>
                <a:t>demonstrating that </a:t>
              </a:r>
              <a:r>
                <a:rPr lang="en-US" sz="2000" dirty="0"/>
                <a:t>problems of </a:t>
              </a:r>
              <a:r>
                <a:rPr lang="en-US" sz="2000" dirty="0">
                  <a:solidFill>
                    <a:schemeClr val="accent5">
                      <a:lumMod val="75000"/>
                    </a:schemeClr>
                  </a:solidFill>
                </a:rPr>
                <a:t>data transmission </a:t>
              </a:r>
              <a:r>
                <a:rPr lang="en-US" sz="2000" dirty="0"/>
                <a:t>and </a:t>
              </a:r>
              <a:r>
                <a:rPr lang="en-US" sz="2000" dirty="0" smtClean="0">
                  <a:solidFill>
                    <a:schemeClr val="accent5">
                      <a:lumMod val="75000"/>
                    </a:schemeClr>
                  </a:solidFill>
                </a:rPr>
                <a:t>compression</a:t>
              </a:r>
              <a:r>
                <a:rPr lang="en-US" sz="2000" dirty="0" smtClean="0"/>
                <a:t> (i.e., </a:t>
              </a:r>
              <a:r>
                <a:rPr lang="en-US" sz="2000" i="1" dirty="0" smtClean="0">
                  <a:solidFill>
                    <a:schemeClr val="accent3">
                      <a:lumMod val="50000"/>
                    </a:schemeClr>
                  </a:solidFill>
                </a:rPr>
                <a:t>reliably reproducing data</a:t>
              </a:r>
              <a:r>
                <a:rPr lang="en-US" sz="2000" dirty="0" smtClean="0"/>
                <a:t>) can </a:t>
              </a:r>
              <a:r>
                <a:rPr lang="en-US" sz="2000" dirty="0"/>
                <a:t>be </a:t>
              </a:r>
              <a:r>
                <a:rPr lang="en-US" sz="2000" dirty="0" smtClean="0"/>
                <a:t>precisely modeled formulated</a:t>
              </a:r>
              <a:r>
                <a:rPr lang="en-US" sz="2000" dirty="0"/>
                <a:t>, and analyzed.</a:t>
              </a:r>
            </a:p>
          </p:txBody>
        </p:sp>
        <p:pic>
          <p:nvPicPr>
            <p:cNvPr id="9" name="Picture 8" descr="claude.shannon.g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1232" y="1725178"/>
              <a:ext cx="1042013" cy="13082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947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8718" y="2096684"/>
            <a:ext cx="9219733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Extend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Information Theory </a:t>
            </a:r>
            <a:r>
              <a:rPr lang="en-US" sz="2400" dirty="0" smtClean="0"/>
              <a:t>to meet new challenges  in</a:t>
            </a:r>
          </a:p>
          <a:p>
            <a:pPr>
              <a:buClr>
                <a:schemeClr val="accent5">
                  <a:lumMod val="75000"/>
                </a:schemeClr>
              </a:buClr>
              <a:tabLst>
                <a:tab pos="284163" algn="l"/>
              </a:tabLst>
            </a:pPr>
            <a:r>
              <a:rPr lang="en-US" sz="2400" b="1" i="1" dirty="0" smtClean="0">
                <a:solidFill>
                  <a:srgbClr val="0000CC"/>
                </a:solidFill>
              </a:rPr>
              <a:t>	</a:t>
            </a:r>
            <a:r>
              <a:rPr lang="en-US" sz="2000" b="1" i="1" dirty="0" smtClean="0">
                <a:solidFill>
                  <a:srgbClr val="0000CC"/>
                </a:solidFill>
              </a:rPr>
              <a:t>biology, economics, data &amp; social sciences, and physical</a:t>
            </a:r>
          </a:p>
          <a:p>
            <a:pPr>
              <a:buClr>
                <a:schemeClr val="accent5">
                  <a:lumMod val="75000"/>
                </a:schemeClr>
              </a:buClr>
              <a:tabLst>
                <a:tab pos="284163" algn="l"/>
              </a:tabLst>
            </a:pPr>
            <a:r>
              <a:rPr lang="en-US" sz="2000" b="1" i="1" dirty="0">
                <a:solidFill>
                  <a:srgbClr val="0000CC"/>
                </a:solidFill>
              </a:rPr>
              <a:t> </a:t>
            </a:r>
            <a:r>
              <a:rPr lang="en-US" sz="2000" b="1" i="1" dirty="0" smtClean="0">
                <a:solidFill>
                  <a:srgbClr val="0000CC"/>
                </a:solidFill>
              </a:rPr>
              <a:t>   distributed systems.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98718" y="3859713"/>
            <a:ext cx="8684897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U</a:t>
            </a:r>
            <a:r>
              <a:rPr lang="en-US" sz="2400" dirty="0" smtClean="0"/>
              <a:t>nderstand new aspects of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information</a:t>
            </a:r>
            <a:r>
              <a:rPr lang="en-US" sz="2400" dirty="0" smtClean="0"/>
              <a:t> (embedded) in </a:t>
            </a:r>
          </a:p>
          <a:p>
            <a:pPr>
              <a:spcAft>
                <a:spcPts val="600"/>
              </a:spcAft>
              <a:buClr>
                <a:schemeClr val="accent5">
                  <a:lumMod val="75000"/>
                </a:schemeClr>
              </a:buClr>
              <a:tabLst>
                <a:tab pos="344488" algn="l"/>
              </a:tabLst>
            </a:pPr>
            <a:r>
              <a:rPr lang="en-US" sz="2000" b="1" i="1" dirty="0" smtClean="0">
                <a:solidFill>
                  <a:srgbClr val="0000CC"/>
                </a:solidFill>
              </a:rPr>
              <a:t>	               </a:t>
            </a:r>
            <a:r>
              <a:rPr lang="en-US" sz="2400" b="1" i="1" dirty="0" smtClean="0">
                <a:solidFill>
                  <a:srgbClr val="0000CC"/>
                </a:solidFill>
              </a:rPr>
              <a:t>structure</a:t>
            </a:r>
            <a:r>
              <a:rPr lang="en-US" sz="2400" b="1" i="1" dirty="0" smtClean="0"/>
              <a:t>, </a:t>
            </a:r>
            <a:r>
              <a:rPr lang="en-US" sz="2400" b="1" i="1" dirty="0" smtClean="0">
                <a:solidFill>
                  <a:srgbClr val="0000CC"/>
                </a:solidFill>
              </a:rPr>
              <a:t>time</a:t>
            </a:r>
            <a:r>
              <a:rPr lang="en-US" sz="2400" b="1" i="1" dirty="0" smtClean="0"/>
              <a:t>, </a:t>
            </a:r>
            <a:r>
              <a:rPr lang="en-US" sz="2400" b="1" i="1" dirty="0" smtClean="0">
                <a:solidFill>
                  <a:srgbClr val="0000CC"/>
                </a:solidFill>
              </a:rPr>
              <a:t>space</a:t>
            </a:r>
            <a:r>
              <a:rPr lang="en-US" sz="2400" b="1" i="1" dirty="0" smtClean="0"/>
              <a:t>, </a:t>
            </a:r>
            <a:r>
              <a:rPr lang="en-US" sz="2400" b="1" i="1" dirty="0" smtClean="0">
                <a:solidFill>
                  <a:srgbClr val="0000CC"/>
                </a:solidFill>
              </a:rPr>
              <a:t>semantics</a:t>
            </a:r>
            <a:r>
              <a:rPr lang="en-US" sz="2400" b="1" i="1" dirty="0" smtClean="0"/>
              <a:t>, </a:t>
            </a:r>
            <a:endParaRPr lang="en-US" dirty="0" smtClean="0">
              <a:solidFill>
                <a:srgbClr val="0000CC"/>
              </a:solidFill>
            </a:endParaRPr>
          </a:p>
          <a:p>
            <a:pPr>
              <a:spcAft>
                <a:spcPts val="600"/>
              </a:spcAft>
              <a:buClr>
                <a:schemeClr val="accent5">
                  <a:lumMod val="75000"/>
                </a:schemeClr>
              </a:buClr>
              <a:tabLst>
                <a:tab pos="344488" algn="l"/>
              </a:tabLst>
            </a:pPr>
            <a:r>
              <a:rPr lang="en-US" sz="2000" dirty="0" smtClean="0">
                <a:solidFill>
                  <a:srgbClr val="0000CC"/>
                </a:solidFill>
              </a:rPr>
              <a:t>dynamic information, limited resources, complexity, representation invariant information, and cooperation &amp; dependency.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3028" y="823829"/>
            <a:ext cx="8660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rPr>
              <a:t>Center’s Goals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5003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7731766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>
                <a:solidFill>
                  <a:srgbClr val="00B050"/>
                </a:solidFill>
              </a:rPr>
              <a:t>Science of Information</a:t>
            </a:r>
          </a:p>
          <a:p>
            <a:pPr marL="457200" indent="-457200">
              <a:buAutoNum type="arabicPeriod"/>
            </a:pPr>
            <a:r>
              <a:rPr lang="en-US" sz="2400" dirty="0" err="1" smtClean="0">
                <a:solidFill>
                  <a:srgbClr val="00B050"/>
                </a:solidFill>
              </a:rPr>
              <a:t>CSoI</a:t>
            </a:r>
            <a:r>
              <a:rPr lang="en-US" sz="2400" dirty="0" smtClean="0">
                <a:solidFill>
                  <a:srgbClr val="00B050"/>
                </a:solidFill>
              </a:rPr>
              <a:t> Team &amp; History</a:t>
            </a:r>
          </a:p>
          <a:p>
            <a:pPr marL="457200" indent="-457200">
              <a:buAutoNum type="arabicPeriod"/>
            </a:pPr>
            <a:r>
              <a:rPr lang="en-US" sz="2400" b="1" dirty="0" smtClean="0">
                <a:solidFill>
                  <a:srgbClr val="0070C0"/>
                </a:solidFill>
              </a:rPr>
              <a:t>Research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Research Thrusts</a:t>
            </a:r>
            <a:endParaRPr lang="en-US" sz="2000" dirty="0"/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Overview of </a:t>
            </a:r>
            <a:r>
              <a:rPr lang="en-US" sz="2000" dirty="0"/>
              <a:t>R</a:t>
            </a:r>
            <a:r>
              <a:rPr lang="en-US" sz="2000" dirty="0" smtClean="0"/>
              <a:t>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Legacy &amp; Value Added 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FF0000"/>
                </a:solidFill>
              </a:rPr>
              <a:t>TIMES: </a:t>
            </a:r>
            <a:r>
              <a:rPr lang="en-US" sz="1600" dirty="0" smtClean="0">
                <a:solidFill>
                  <a:srgbClr val="FF0000"/>
                </a:solidFill>
              </a:rPr>
              <a:t>Temporal Information Maximally Extracted from Structures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Education and Diversity &amp; Knowledge Transfer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Sustainability Plan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Management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3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Infection </a:t>
            </a:r>
            <a:r>
              <a:rPr lang="en-US" dirty="0" smtClean="0"/>
              <a:t>Spread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148" y="2491500"/>
            <a:ext cx="692780" cy="823937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28" y="3418730"/>
            <a:ext cx="677024" cy="62762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7294" b="13658"/>
          <a:stretch/>
        </p:blipFill>
        <p:spPr>
          <a:xfrm>
            <a:off x="1549148" y="1927120"/>
            <a:ext cx="679700" cy="658940"/>
          </a:xfrm>
          <a:prstGeom prst="rect">
            <a:avLst/>
          </a:prstGeom>
          <a:effectLst>
            <a:softEdge rad="190500"/>
          </a:effectLst>
        </p:spPr>
      </p:pic>
      <p:cxnSp>
        <p:nvCxnSpPr>
          <p:cNvPr id="8" name="Curved Connector 7"/>
          <p:cNvCxnSpPr/>
          <p:nvPr/>
        </p:nvCxnSpPr>
        <p:spPr>
          <a:xfrm>
            <a:off x="2641141" y="2158233"/>
            <a:ext cx="786258" cy="339270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>
            <a:off x="2531698" y="2892804"/>
            <a:ext cx="1032575" cy="105413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655210" y="3479628"/>
            <a:ext cx="1050100" cy="252916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262" y="1997756"/>
            <a:ext cx="4136936" cy="2086330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13" name="Rounded Rectangle 12"/>
          <p:cNvSpPr/>
          <p:nvPr/>
        </p:nvSpPr>
        <p:spPr>
          <a:xfrm>
            <a:off x="3963486" y="1681792"/>
            <a:ext cx="4365427" cy="2795373"/>
          </a:xfrm>
          <a:prstGeom prst="roundRect">
            <a:avLst/>
          </a:prstGeom>
          <a:solidFill>
            <a:srgbClr val="FF1916">
              <a:alpha val="50196"/>
            </a:srgbClr>
          </a:solidFill>
          <a:ln w="34925">
            <a:noFill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/>
          <a:srcRect r="5055"/>
          <a:stretch/>
        </p:blipFill>
        <p:spPr>
          <a:xfrm>
            <a:off x="1223242" y="4630474"/>
            <a:ext cx="1567092" cy="1373744"/>
          </a:xfrm>
          <a:prstGeom prst="rect">
            <a:avLst/>
          </a:prstGeom>
          <a:scene3d>
            <a:camera prst="orthographicFront">
              <a:rot lat="39997" lon="2102464" rev="33582"/>
            </a:camera>
            <a:lightRig rig="threePt" dir="t"/>
          </a:scene3d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6119" t="17943" r="4567" b="13794"/>
          <a:stretch/>
        </p:blipFill>
        <p:spPr>
          <a:xfrm rot="20549767">
            <a:off x="2825957" y="5132522"/>
            <a:ext cx="1041894" cy="796332"/>
          </a:xfrm>
          <a:prstGeom prst="rect">
            <a:avLst/>
          </a:prstGeom>
          <a:scene3d>
            <a:camera prst="orthographicFront">
              <a:rot lat="0" lon="21599986" rev="20399953"/>
            </a:camera>
            <a:lightRig rig="threePt" dir="t"/>
          </a:scene3d>
        </p:spPr>
      </p:pic>
      <p:grpSp>
        <p:nvGrpSpPr>
          <p:cNvPr id="28" name="Group 27"/>
          <p:cNvGrpSpPr/>
          <p:nvPr/>
        </p:nvGrpSpPr>
        <p:grpSpPr>
          <a:xfrm>
            <a:off x="4672413" y="4630474"/>
            <a:ext cx="1813229" cy="1280132"/>
            <a:chOff x="3582727" y="2597016"/>
            <a:chExt cx="4120865" cy="258566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945338" y="2893618"/>
              <a:ext cx="1120379" cy="1410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809988" y="4274717"/>
              <a:ext cx="637605" cy="2527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305090" y="3642851"/>
              <a:ext cx="949005" cy="32263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851118" y="4695020"/>
              <a:ext cx="758925" cy="1964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255659" y="3884756"/>
              <a:ext cx="308305" cy="6610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669892" y="3698174"/>
              <a:ext cx="437971" cy="3147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030348" y="4764202"/>
              <a:ext cx="390462" cy="317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687914" y="4184784"/>
              <a:ext cx="732896" cy="4061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568243" y="4274590"/>
              <a:ext cx="215387" cy="31629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590990" y="4152269"/>
              <a:ext cx="918300" cy="2614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388219" y="3139316"/>
              <a:ext cx="918300" cy="1964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326636" y="3309028"/>
              <a:ext cx="104656" cy="40938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681549" y="3998767"/>
              <a:ext cx="98570" cy="49655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927764" y="4215280"/>
              <a:ext cx="515524" cy="40179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914" y="2597016"/>
              <a:ext cx="203298" cy="52340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88531" y="2695933"/>
              <a:ext cx="319947" cy="604562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97509" y="3124616"/>
              <a:ext cx="319947" cy="60456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39505" y="4578119"/>
              <a:ext cx="319947" cy="60456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50297" y="4405684"/>
              <a:ext cx="319947" cy="604562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12771" y="4492856"/>
              <a:ext cx="319947" cy="604562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30" y="4502500"/>
              <a:ext cx="203298" cy="523404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878" y="3337647"/>
              <a:ext cx="203298" cy="523404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294" y="4274717"/>
              <a:ext cx="203298" cy="523404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248" y="3718414"/>
              <a:ext cx="203298" cy="523404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594" y="3751186"/>
              <a:ext cx="203298" cy="523404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2727" y="3426897"/>
              <a:ext cx="203298" cy="523404"/>
            </a:xfrm>
            <a:prstGeom prst="rect">
              <a:avLst/>
            </a:prstGeom>
          </p:spPr>
        </p:pic>
      </p:grpSp>
      <p:sp>
        <p:nvSpPr>
          <p:cNvPr id="55" name="Rectangle 54"/>
          <p:cNvSpPr/>
          <p:nvPr/>
        </p:nvSpPr>
        <p:spPr>
          <a:xfrm>
            <a:off x="3298179" y="5905678"/>
            <a:ext cx="42206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Infection network</a:t>
            </a:r>
          </a:p>
          <a:p>
            <a:r>
              <a:rPr lang="en-US" sz="1100" dirty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N</a:t>
            </a:r>
            <a:r>
              <a:rPr lang="en-US" sz="1100" dirty="0" smtClean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odes as patients, edges formed among friends and family.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298179" y="6298303"/>
            <a:ext cx="42206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Only structure info available. Patients admitted not at the order they got infected.</a:t>
            </a:r>
          </a:p>
        </p:txBody>
      </p:sp>
    </p:spTree>
    <p:extLst>
      <p:ext uri="{BB962C8B-B14F-4D97-AF65-F5344CB8AC3E}">
        <p14:creationId xmlns:p14="http://schemas.microsoft.com/office/powerpoint/2010/main" val="423731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5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</a:t>
            </a:r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593" y="4479640"/>
            <a:ext cx="3022704" cy="21531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9285" y="4056309"/>
            <a:ext cx="6096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Network of biochemical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reactions: </a:t>
            </a:r>
          </a:p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   (</a:t>
            </a:r>
            <a:r>
              <a:rPr lang="en-US" sz="2000" dirty="0">
                <a:solidFill>
                  <a:srgbClr val="00B0F0"/>
                </a:solidFill>
                <a:latin typeface="+mn-lt"/>
                <a:ea typeface="Fira Sans Book" charset="0"/>
                <a:cs typeface="Fira Sans Book" charset="0"/>
              </a:rPr>
              <a:t>protein-protein interaction </a:t>
            </a:r>
            <a:r>
              <a:rPr lang="en-US" sz="2000" dirty="0" smtClean="0">
                <a:solidFill>
                  <a:srgbClr val="00B0F0"/>
                </a:solidFill>
                <a:latin typeface="+mn-lt"/>
                <a:ea typeface="Fira Sans Book" charset="0"/>
                <a:cs typeface="Fira Sans Book" charset="0"/>
              </a:rPr>
              <a:t>network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924299" y="5132680"/>
            <a:ext cx="646389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Cancer proteins tend to be ancient proteins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000" baseline="30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[Srivastava et al., Nature 2010]</a:t>
            </a:r>
            <a:r>
              <a:rPr lang="en-US" sz="2000" baseline="30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</a:t>
            </a:r>
            <a:endParaRPr lang="en-US" sz="2000" baseline="30000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2503" y="4772210"/>
            <a:ext cx="64638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Study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of the phylogenetic tree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9285" y="3293484"/>
            <a:ext cx="4875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Social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networks: spread of information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pic>
        <p:nvPicPr>
          <p:cNvPr id="12" name="Picture 6" descr="Facebook connec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372" y="3217599"/>
            <a:ext cx="2809903" cy="13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62486" y="1659895"/>
            <a:ext cx="7613653" cy="75085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Financial transaction networks: flow of capital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906562" y="1901437"/>
            <a:ext cx="1917735" cy="2015180"/>
            <a:chOff x="7678929" y="1803927"/>
            <a:chExt cx="2496671" cy="309930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0500" y="1803927"/>
              <a:ext cx="1408953" cy="47622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8929" y="2406558"/>
              <a:ext cx="2496671" cy="2496671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658467" y="2482934"/>
            <a:ext cx="6729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Spread of infectious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diseases: origin and initial carriers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647251" y="3335957"/>
            <a:ext cx="3378295" cy="2839986"/>
            <a:chOff x="6599909" y="3516776"/>
            <a:chExt cx="4412998" cy="297389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9909" y="3516776"/>
              <a:ext cx="4412998" cy="236044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6840711" y="5958895"/>
              <a:ext cx="3570020" cy="531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Ebola spread network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100" baseline="30000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 </a:t>
              </a: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[</a:t>
              </a:r>
              <a:r>
                <a:rPr lang="en-US" sz="1100" dirty="0" err="1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Saey</a:t>
              </a: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, </a:t>
              </a:r>
              <a:r>
                <a:rPr lang="en-US" sz="1100" dirty="0" err="1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ScienceNews</a:t>
              </a: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 Dec 2015]</a:t>
              </a:r>
              <a:endParaRPr lang="en-US" sz="1100" baseline="30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28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424657" y="2527672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2765353" y="3577446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3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110446" y="3048897"/>
            <a:ext cx="386375" cy="289112"/>
            <a:chOff x="7570808" y="2096252"/>
            <a:chExt cx="386375" cy="289112"/>
          </a:xfrm>
        </p:grpSpPr>
        <p:sp>
          <p:nvSpPr>
            <p:cNvPr id="8" name="Oval 7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43122" y="5137532"/>
            <a:ext cx="523106" cy="289112"/>
            <a:chOff x="7517540" y="2096252"/>
            <a:chExt cx="523106" cy="289112"/>
          </a:xfrm>
        </p:grpSpPr>
        <p:sp>
          <p:nvSpPr>
            <p:cNvPr id="11" name="Oval 10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17540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10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55425" y="4613588"/>
            <a:ext cx="386375" cy="289112"/>
            <a:chOff x="7570808" y="2096252"/>
            <a:chExt cx="386375" cy="289112"/>
          </a:xfrm>
        </p:grpSpPr>
        <p:sp>
          <p:nvSpPr>
            <p:cNvPr id="14" name="Oval 13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8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78621" y="3577446"/>
            <a:ext cx="386375" cy="289112"/>
            <a:chOff x="7570808" y="2096252"/>
            <a:chExt cx="386375" cy="289112"/>
          </a:xfrm>
        </p:grpSpPr>
        <p:sp>
          <p:nvSpPr>
            <p:cNvPr id="17" name="Oval 16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4</a:t>
              </a:r>
            </a:p>
          </p:txBody>
        </p:sp>
      </p:grpSp>
      <p:sp>
        <p:nvSpPr>
          <p:cNvPr id="19" name="Oval 18"/>
          <p:cNvSpPr/>
          <p:nvPr/>
        </p:nvSpPr>
        <p:spPr>
          <a:xfrm>
            <a:off x="1239760" y="4096159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9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916168" y="4100086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5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384316" y="4098594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6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626757" y="4620233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7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973715" y="4628991"/>
            <a:ext cx="523106" cy="289112"/>
            <a:chOff x="7526418" y="2096252"/>
            <a:chExt cx="523106" cy="289112"/>
          </a:xfrm>
        </p:grpSpPr>
        <p:sp>
          <p:nvSpPr>
            <p:cNvPr id="24" name="Oval 23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26418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11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13784" y="5150561"/>
            <a:ext cx="523106" cy="289112"/>
            <a:chOff x="7526418" y="2096252"/>
            <a:chExt cx="523106" cy="289112"/>
          </a:xfrm>
        </p:grpSpPr>
        <p:sp>
          <p:nvSpPr>
            <p:cNvPr id="27" name="Oval 26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26418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12</a:t>
              </a:r>
            </a:p>
          </p:txBody>
        </p:sp>
      </p:grpSp>
      <p:sp>
        <p:nvSpPr>
          <p:cNvPr id="29" name="Freeform 28"/>
          <p:cNvSpPr/>
          <p:nvPr/>
        </p:nvSpPr>
        <p:spPr>
          <a:xfrm>
            <a:off x="2321095" y="2776827"/>
            <a:ext cx="175726" cy="274928"/>
          </a:xfrm>
          <a:custGeom>
            <a:avLst/>
            <a:gdLst>
              <a:gd name="connsiteX0" fmla="*/ 0 w 170121"/>
              <a:gd name="connsiteY0" fmla="*/ 262269 h 262269"/>
              <a:gd name="connsiteX1" fmla="*/ 99237 w 170121"/>
              <a:gd name="connsiteY1" fmla="*/ 77972 h 262269"/>
              <a:gd name="connsiteX2" fmla="*/ 170121 w 170121"/>
              <a:gd name="connsiteY2" fmla="*/ 0 h 26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121" h="262269">
                <a:moveTo>
                  <a:pt x="0" y="262269"/>
                </a:moveTo>
                <a:cubicBezTo>
                  <a:pt x="35442" y="191976"/>
                  <a:pt x="70884" y="121683"/>
                  <a:pt x="99237" y="77972"/>
                </a:cubicBezTo>
                <a:cubicBezTo>
                  <a:pt x="127591" y="34260"/>
                  <a:pt x="170121" y="0"/>
                  <a:pt x="170121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384890" y="2804726"/>
            <a:ext cx="148856" cy="248093"/>
          </a:xfrm>
          <a:custGeom>
            <a:avLst/>
            <a:gdLst>
              <a:gd name="connsiteX0" fmla="*/ 0 w 148856"/>
              <a:gd name="connsiteY0" fmla="*/ 248093 h 248093"/>
              <a:gd name="connsiteX1" fmla="*/ 113414 w 148856"/>
              <a:gd name="connsiteY1" fmla="*/ 85061 h 248093"/>
              <a:gd name="connsiteX2" fmla="*/ 148856 w 148856"/>
              <a:gd name="connsiteY2" fmla="*/ 0 h 248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856" h="248093">
                <a:moveTo>
                  <a:pt x="0" y="248093"/>
                </a:moveTo>
                <a:cubicBezTo>
                  <a:pt x="44302" y="187251"/>
                  <a:pt x="88605" y="126410"/>
                  <a:pt x="113414" y="85061"/>
                </a:cubicBezTo>
                <a:cubicBezTo>
                  <a:pt x="138223" y="43712"/>
                  <a:pt x="148856" y="0"/>
                  <a:pt x="14885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441597" y="2825991"/>
            <a:ext cx="158623" cy="262270"/>
          </a:xfrm>
          <a:custGeom>
            <a:avLst/>
            <a:gdLst>
              <a:gd name="connsiteX0" fmla="*/ 0 w 158623"/>
              <a:gd name="connsiteY0" fmla="*/ 262270 h 262270"/>
              <a:gd name="connsiteX1" fmla="*/ 141768 w 158623"/>
              <a:gd name="connsiteY1" fmla="*/ 70884 h 262270"/>
              <a:gd name="connsiteX2" fmla="*/ 155944 w 158623"/>
              <a:gd name="connsiteY2" fmla="*/ 0 h 26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623" h="262270">
                <a:moveTo>
                  <a:pt x="0" y="262270"/>
                </a:moveTo>
                <a:cubicBezTo>
                  <a:pt x="57888" y="188433"/>
                  <a:pt x="115777" y="114596"/>
                  <a:pt x="141768" y="70884"/>
                </a:cubicBezTo>
                <a:cubicBezTo>
                  <a:pt x="167759" y="27172"/>
                  <a:pt x="155944" y="0"/>
                  <a:pt x="155944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2408483" y="3308265"/>
            <a:ext cx="395785" cy="313899"/>
          </a:xfrm>
          <a:custGeom>
            <a:avLst/>
            <a:gdLst>
              <a:gd name="connsiteX0" fmla="*/ 395785 w 395785"/>
              <a:gd name="connsiteY0" fmla="*/ 313899 h 313899"/>
              <a:gd name="connsiteX1" fmla="*/ 143301 w 395785"/>
              <a:gd name="connsiteY1" fmla="*/ 95534 h 313899"/>
              <a:gd name="connsiteX2" fmla="*/ 0 w 395785"/>
              <a:gd name="connsiteY2" fmla="*/ 0 h 31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5785" h="313899">
                <a:moveTo>
                  <a:pt x="395785" y="313899"/>
                </a:moveTo>
                <a:cubicBezTo>
                  <a:pt x="302525" y="230874"/>
                  <a:pt x="209265" y="147850"/>
                  <a:pt x="143301" y="95534"/>
                </a:cubicBezTo>
                <a:cubicBezTo>
                  <a:pt x="77337" y="4321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2688262" y="2810122"/>
            <a:ext cx="238836" cy="757451"/>
          </a:xfrm>
          <a:custGeom>
            <a:avLst/>
            <a:gdLst>
              <a:gd name="connsiteX0" fmla="*/ 238836 w 238836"/>
              <a:gd name="connsiteY0" fmla="*/ 757451 h 757451"/>
              <a:gd name="connsiteX1" fmla="*/ 109182 w 238836"/>
              <a:gd name="connsiteY1" fmla="*/ 293427 h 757451"/>
              <a:gd name="connsiteX2" fmla="*/ 0 w 238836"/>
              <a:gd name="connsiteY2" fmla="*/ 0 h 75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836" h="757451">
                <a:moveTo>
                  <a:pt x="238836" y="757451"/>
                </a:moveTo>
                <a:cubicBezTo>
                  <a:pt x="193912" y="588560"/>
                  <a:pt x="148988" y="419669"/>
                  <a:pt x="109182" y="293427"/>
                </a:cubicBezTo>
                <a:cubicBezTo>
                  <a:pt x="69376" y="167185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2633671" y="2816946"/>
            <a:ext cx="232012" cy="771098"/>
          </a:xfrm>
          <a:custGeom>
            <a:avLst/>
            <a:gdLst>
              <a:gd name="connsiteX0" fmla="*/ 232012 w 232012"/>
              <a:gd name="connsiteY0" fmla="*/ 771098 h 771098"/>
              <a:gd name="connsiteX1" fmla="*/ 47767 w 232012"/>
              <a:gd name="connsiteY1" fmla="*/ 218364 h 771098"/>
              <a:gd name="connsiteX2" fmla="*/ 0 w 232012"/>
              <a:gd name="connsiteY2" fmla="*/ 0 h 77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012" h="771098">
                <a:moveTo>
                  <a:pt x="232012" y="771098"/>
                </a:moveTo>
                <a:cubicBezTo>
                  <a:pt x="159224" y="558989"/>
                  <a:pt x="86436" y="346880"/>
                  <a:pt x="47767" y="218364"/>
                </a:cubicBezTo>
                <a:cubicBezTo>
                  <a:pt x="9098" y="8984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323486" y="3253674"/>
            <a:ext cx="818866" cy="382137"/>
          </a:xfrm>
          <a:custGeom>
            <a:avLst/>
            <a:gdLst>
              <a:gd name="connsiteX0" fmla="*/ 0 w 818866"/>
              <a:gd name="connsiteY0" fmla="*/ 382137 h 382137"/>
              <a:gd name="connsiteX1" fmla="*/ 504967 w 818866"/>
              <a:gd name="connsiteY1" fmla="*/ 136478 h 382137"/>
              <a:gd name="connsiteX2" fmla="*/ 818866 w 818866"/>
              <a:gd name="connsiteY2" fmla="*/ 0 h 38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8866" h="382137">
                <a:moveTo>
                  <a:pt x="0" y="382137"/>
                </a:moveTo>
                <a:lnTo>
                  <a:pt x="504967" y="136478"/>
                </a:lnTo>
                <a:cubicBezTo>
                  <a:pt x="641445" y="72789"/>
                  <a:pt x="818866" y="0"/>
                  <a:pt x="81886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1317005" y="2783325"/>
            <a:ext cx="1160059" cy="832513"/>
          </a:xfrm>
          <a:custGeom>
            <a:avLst/>
            <a:gdLst>
              <a:gd name="connsiteX0" fmla="*/ 0 w 1160059"/>
              <a:gd name="connsiteY0" fmla="*/ 832513 h 832513"/>
              <a:gd name="connsiteX1" fmla="*/ 518614 w 1160059"/>
              <a:gd name="connsiteY1" fmla="*/ 443552 h 832513"/>
              <a:gd name="connsiteX2" fmla="*/ 1160059 w 1160059"/>
              <a:gd name="connsiteY2" fmla="*/ 0 h 83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59" h="832513">
                <a:moveTo>
                  <a:pt x="0" y="832513"/>
                </a:moveTo>
                <a:cubicBezTo>
                  <a:pt x="162635" y="707408"/>
                  <a:pt x="325271" y="582304"/>
                  <a:pt x="518614" y="443552"/>
                </a:cubicBezTo>
                <a:cubicBezTo>
                  <a:pt x="711957" y="304800"/>
                  <a:pt x="1034955" y="56866"/>
                  <a:pt x="1160059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1213605" y="2687292"/>
            <a:ext cx="1204741" cy="912010"/>
          </a:xfrm>
          <a:custGeom>
            <a:avLst/>
            <a:gdLst>
              <a:gd name="connsiteX0" fmla="*/ 0 w 1160059"/>
              <a:gd name="connsiteY0" fmla="*/ 832513 h 832513"/>
              <a:gd name="connsiteX1" fmla="*/ 518614 w 1160059"/>
              <a:gd name="connsiteY1" fmla="*/ 443552 h 832513"/>
              <a:gd name="connsiteX2" fmla="*/ 1160059 w 1160059"/>
              <a:gd name="connsiteY2" fmla="*/ 0 h 83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59" h="832513">
                <a:moveTo>
                  <a:pt x="0" y="832513"/>
                </a:moveTo>
                <a:cubicBezTo>
                  <a:pt x="162635" y="707408"/>
                  <a:pt x="325271" y="582304"/>
                  <a:pt x="518614" y="443552"/>
                </a:cubicBezTo>
                <a:cubicBezTo>
                  <a:pt x="711957" y="304800"/>
                  <a:pt x="1034955" y="56866"/>
                  <a:pt x="1160059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2108232" y="3328737"/>
            <a:ext cx="143302" cy="771098"/>
          </a:xfrm>
          <a:custGeom>
            <a:avLst/>
            <a:gdLst>
              <a:gd name="connsiteX0" fmla="*/ 0 w 143302"/>
              <a:gd name="connsiteY0" fmla="*/ 771098 h 771098"/>
              <a:gd name="connsiteX1" fmla="*/ 27296 w 143302"/>
              <a:gd name="connsiteY1" fmla="*/ 307074 h 771098"/>
              <a:gd name="connsiteX2" fmla="*/ 143302 w 143302"/>
              <a:gd name="connsiteY2" fmla="*/ 0 h 77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02" h="771098">
                <a:moveTo>
                  <a:pt x="0" y="771098"/>
                </a:moveTo>
                <a:cubicBezTo>
                  <a:pt x="1706" y="603344"/>
                  <a:pt x="3412" y="435590"/>
                  <a:pt x="27296" y="307074"/>
                </a:cubicBezTo>
                <a:cubicBezTo>
                  <a:pt x="51180" y="178558"/>
                  <a:pt x="143302" y="0"/>
                  <a:pt x="143302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316662" y="3799585"/>
            <a:ext cx="634621" cy="361665"/>
          </a:xfrm>
          <a:custGeom>
            <a:avLst/>
            <a:gdLst>
              <a:gd name="connsiteX0" fmla="*/ 634621 w 634621"/>
              <a:gd name="connsiteY0" fmla="*/ 361665 h 361665"/>
              <a:gd name="connsiteX1" fmla="*/ 238836 w 634621"/>
              <a:gd name="connsiteY1" fmla="*/ 122829 h 361665"/>
              <a:gd name="connsiteX2" fmla="*/ 0 w 634621"/>
              <a:gd name="connsiteY2" fmla="*/ 0 h 3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621" h="361665">
                <a:moveTo>
                  <a:pt x="634621" y="361665"/>
                </a:moveTo>
                <a:cubicBezTo>
                  <a:pt x="489613" y="272385"/>
                  <a:pt x="344606" y="183106"/>
                  <a:pt x="238836" y="122829"/>
                </a:cubicBezTo>
                <a:cubicBezTo>
                  <a:pt x="133066" y="62551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244710" y="3813232"/>
            <a:ext cx="559558" cy="327547"/>
          </a:xfrm>
          <a:custGeom>
            <a:avLst/>
            <a:gdLst>
              <a:gd name="connsiteX0" fmla="*/ 0 w 559558"/>
              <a:gd name="connsiteY0" fmla="*/ 327547 h 327547"/>
              <a:gd name="connsiteX1" fmla="*/ 334370 w 559558"/>
              <a:gd name="connsiteY1" fmla="*/ 116006 h 327547"/>
              <a:gd name="connsiteX2" fmla="*/ 559558 w 559558"/>
              <a:gd name="connsiteY2" fmla="*/ 0 h 3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7">
                <a:moveTo>
                  <a:pt x="0" y="327547"/>
                </a:moveTo>
                <a:cubicBezTo>
                  <a:pt x="120555" y="249072"/>
                  <a:pt x="241110" y="170597"/>
                  <a:pt x="334370" y="116006"/>
                </a:cubicBezTo>
                <a:cubicBezTo>
                  <a:pt x="427630" y="61415"/>
                  <a:pt x="559558" y="0"/>
                  <a:pt x="559558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2312949" y="3342385"/>
            <a:ext cx="191068" cy="764274"/>
          </a:xfrm>
          <a:custGeom>
            <a:avLst/>
            <a:gdLst>
              <a:gd name="connsiteX0" fmla="*/ 191068 w 191068"/>
              <a:gd name="connsiteY0" fmla="*/ 764274 h 764274"/>
              <a:gd name="connsiteX1" fmla="*/ 54591 w 191068"/>
              <a:gd name="connsiteY1" fmla="*/ 313898 h 764274"/>
              <a:gd name="connsiteX2" fmla="*/ 0 w 191068"/>
              <a:gd name="connsiteY2" fmla="*/ 0 h 76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068" h="764274">
                <a:moveTo>
                  <a:pt x="191068" y="764274"/>
                </a:moveTo>
                <a:cubicBezTo>
                  <a:pt x="138752" y="602775"/>
                  <a:pt x="86436" y="441277"/>
                  <a:pt x="54591" y="313898"/>
                </a:cubicBezTo>
                <a:cubicBezTo>
                  <a:pt x="22746" y="186519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2360716" y="3335561"/>
            <a:ext cx="204716" cy="757450"/>
          </a:xfrm>
          <a:custGeom>
            <a:avLst/>
            <a:gdLst>
              <a:gd name="connsiteX0" fmla="*/ 204716 w 204716"/>
              <a:gd name="connsiteY0" fmla="*/ 757450 h 757450"/>
              <a:gd name="connsiteX1" fmla="*/ 95534 w 204716"/>
              <a:gd name="connsiteY1" fmla="*/ 279779 h 757450"/>
              <a:gd name="connsiteX2" fmla="*/ 0 w 204716"/>
              <a:gd name="connsiteY2" fmla="*/ 0 h 7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716" h="757450">
                <a:moveTo>
                  <a:pt x="204716" y="757450"/>
                </a:moveTo>
                <a:cubicBezTo>
                  <a:pt x="167184" y="581735"/>
                  <a:pt x="129653" y="406021"/>
                  <a:pt x="95534" y="279779"/>
                </a:cubicBezTo>
                <a:cubicBezTo>
                  <a:pt x="61415" y="153537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2654143" y="3847352"/>
            <a:ext cx="191068" cy="272955"/>
          </a:xfrm>
          <a:custGeom>
            <a:avLst/>
            <a:gdLst>
              <a:gd name="connsiteX0" fmla="*/ 0 w 191068"/>
              <a:gd name="connsiteY0" fmla="*/ 272955 h 272955"/>
              <a:gd name="connsiteX1" fmla="*/ 191068 w 191068"/>
              <a:gd name="connsiteY1" fmla="*/ 0 h 27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068" h="272955">
                <a:moveTo>
                  <a:pt x="0" y="272955"/>
                </a:moveTo>
                <a:lnTo>
                  <a:pt x="191068" y="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2783796" y="2707764"/>
            <a:ext cx="822371" cy="1992573"/>
          </a:xfrm>
          <a:custGeom>
            <a:avLst/>
            <a:gdLst>
              <a:gd name="connsiteX0" fmla="*/ 191069 w 822371"/>
              <a:gd name="connsiteY0" fmla="*/ 1992573 h 1992573"/>
              <a:gd name="connsiteX1" fmla="*/ 518615 w 822371"/>
              <a:gd name="connsiteY1" fmla="*/ 1794680 h 1992573"/>
              <a:gd name="connsiteX2" fmla="*/ 791570 w 822371"/>
              <a:gd name="connsiteY2" fmla="*/ 1241946 h 1992573"/>
              <a:gd name="connsiteX3" fmla="*/ 791570 w 822371"/>
              <a:gd name="connsiteY3" fmla="*/ 784746 h 1992573"/>
              <a:gd name="connsiteX4" fmla="*/ 573206 w 822371"/>
              <a:gd name="connsiteY4" fmla="*/ 313898 h 1992573"/>
              <a:gd name="connsiteX5" fmla="*/ 279779 w 822371"/>
              <a:gd name="connsiteY5" fmla="*/ 88710 h 1992573"/>
              <a:gd name="connsiteX6" fmla="*/ 0 w 822371"/>
              <a:gd name="connsiteY6" fmla="*/ 0 h 19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2371" h="1992573">
                <a:moveTo>
                  <a:pt x="191069" y="1992573"/>
                </a:moveTo>
                <a:cubicBezTo>
                  <a:pt x="304800" y="1956178"/>
                  <a:pt x="418532" y="1919784"/>
                  <a:pt x="518615" y="1794680"/>
                </a:cubicBezTo>
                <a:cubicBezTo>
                  <a:pt x="618699" y="1669575"/>
                  <a:pt x="746077" y="1410268"/>
                  <a:pt x="791570" y="1241946"/>
                </a:cubicBezTo>
                <a:cubicBezTo>
                  <a:pt x="837063" y="1073624"/>
                  <a:pt x="827964" y="939421"/>
                  <a:pt x="791570" y="784746"/>
                </a:cubicBezTo>
                <a:cubicBezTo>
                  <a:pt x="755176" y="630071"/>
                  <a:pt x="658505" y="429904"/>
                  <a:pt x="573206" y="313898"/>
                </a:cubicBezTo>
                <a:cubicBezTo>
                  <a:pt x="487908" y="197892"/>
                  <a:pt x="375313" y="141026"/>
                  <a:pt x="279779" y="88710"/>
                </a:cubicBezTo>
                <a:cubicBezTo>
                  <a:pt x="184245" y="36394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2394835" y="3321913"/>
            <a:ext cx="424364" cy="1296537"/>
          </a:xfrm>
          <a:custGeom>
            <a:avLst/>
            <a:gdLst>
              <a:gd name="connsiteX0" fmla="*/ 416257 w 424364"/>
              <a:gd name="connsiteY0" fmla="*/ 1296537 h 1296537"/>
              <a:gd name="connsiteX1" fmla="*/ 409433 w 424364"/>
              <a:gd name="connsiteY1" fmla="*/ 832513 h 1296537"/>
              <a:gd name="connsiteX2" fmla="*/ 279779 w 424364"/>
              <a:gd name="connsiteY2" fmla="*/ 464024 h 1296537"/>
              <a:gd name="connsiteX3" fmla="*/ 109182 w 424364"/>
              <a:gd name="connsiteY3" fmla="*/ 156949 h 1296537"/>
              <a:gd name="connsiteX4" fmla="*/ 0 w 424364"/>
              <a:gd name="connsiteY4" fmla="*/ 0 h 129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364" h="1296537">
                <a:moveTo>
                  <a:pt x="416257" y="1296537"/>
                </a:moveTo>
                <a:cubicBezTo>
                  <a:pt x="424218" y="1133901"/>
                  <a:pt x="432179" y="971265"/>
                  <a:pt x="409433" y="832513"/>
                </a:cubicBezTo>
                <a:cubicBezTo>
                  <a:pt x="386687" y="693761"/>
                  <a:pt x="329821" y="576618"/>
                  <a:pt x="279779" y="464024"/>
                </a:cubicBezTo>
                <a:cubicBezTo>
                  <a:pt x="229737" y="351430"/>
                  <a:pt x="155812" y="234286"/>
                  <a:pt x="109182" y="156949"/>
                </a:cubicBezTo>
                <a:cubicBezTo>
                  <a:pt x="62552" y="79612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2231062" y="4338671"/>
            <a:ext cx="443552" cy="334370"/>
          </a:xfrm>
          <a:custGeom>
            <a:avLst/>
            <a:gdLst>
              <a:gd name="connsiteX0" fmla="*/ 443552 w 443552"/>
              <a:gd name="connsiteY0" fmla="*/ 334370 h 334370"/>
              <a:gd name="connsiteX1" fmla="*/ 163773 w 443552"/>
              <a:gd name="connsiteY1" fmla="*/ 136478 h 334370"/>
              <a:gd name="connsiteX2" fmla="*/ 0 w 443552"/>
              <a:gd name="connsiteY2" fmla="*/ 0 h 33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552" h="334370">
                <a:moveTo>
                  <a:pt x="443552" y="334370"/>
                </a:moveTo>
                <a:cubicBezTo>
                  <a:pt x="340625" y="263288"/>
                  <a:pt x="237698" y="192206"/>
                  <a:pt x="163773" y="136478"/>
                </a:cubicBezTo>
                <a:cubicBezTo>
                  <a:pt x="89848" y="80750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1780686" y="3308265"/>
            <a:ext cx="409433" cy="1310185"/>
          </a:xfrm>
          <a:custGeom>
            <a:avLst/>
            <a:gdLst>
              <a:gd name="connsiteX0" fmla="*/ 0 w 409433"/>
              <a:gd name="connsiteY0" fmla="*/ 1310185 h 1310185"/>
              <a:gd name="connsiteX1" fmla="*/ 68239 w 409433"/>
              <a:gd name="connsiteY1" fmla="*/ 887105 h 1310185"/>
              <a:gd name="connsiteX2" fmla="*/ 156949 w 409433"/>
              <a:gd name="connsiteY2" fmla="*/ 586854 h 1310185"/>
              <a:gd name="connsiteX3" fmla="*/ 409433 w 409433"/>
              <a:gd name="connsiteY3" fmla="*/ 0 h 131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433" h="1310185">
                <a:moveTo>
                  <a:pt x="0" y="1310185"/>
                </a:moveTo>
                <a:cubicBezTo>
                  <a:pt x="21040" y="1158922"/>
                  <a:pt x="42081" y="1007660"/>
                  <a:pt x="68239" y="887105"/>
                </a:cubicBezTo>
                <a:cubicBezTo>
                  <a:pt x="94397" y="766550"/>
                  <a:pt x="100083" y="734705"/>
                  <a:pt x="156949" y="586854"/>
                </a:cubicBezTo>
                <a:cubicBezTo>
                  <a:pt x="213815" y="439003"/>
                  <a:pt x="409433" y="0"/>
                  <a:pt x="409433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117065" y="3881471"/>
            <a:ext cx="472552" cy="818866"/>
          </a:xfrm>
          <a:custGeom>
            <a:avLst/>
            <a:gdLst>
              <a:gd name="connsiteX0" fmla="*/ 472552 w 472552"/>
              <a:gd name="connsiteY0" fmla="*/ 818866 h 818866"/>
              <a:gd name="connsiteX1" fmla="*/ 179125 w 472552"/>
              <a:gd name="connsiteY1" fmla="*/ 655093 h 818866"/>
              <a:gd name="connsiteX2" fmla="*/ 15352 w 472552"/>
              <a:gd name="connsiteY2" fmla="*/ 382137 h 818866"/>
              <a:gd name="connsiteX3" fmla="*/ 8528 w 472552"/>
              <a:gd name="connsiteY3" fmla="*/ 95534 h 818866"/>
              <a:gd name="connsiteX4" fmla="*/ 29000 w 472552"/>
              <a:gd name="connsiteY4" fmla="*/ 0 h 81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552" h="818866">
                <a:moveTo>
                  <a:pt x="472552" y="818866"/>
                </a:moveTo>
                <a:cubicBezTo>
                  <a:pt x="363938" y="773373"/>
                  <a:pt x="255325" y="727881"/>
                  <a:pt x="179125" y="655093"/>
                </a:cubicBezTo>
                <a:cubicBezTo>
                  <a:pt x="102925" y="582305"/>
                  <a:pt x="43785" y="475397"/>
                  <a:pt x="15352" y="382137"/>
                </a:cubicBezTo>
                <a:cubicBezTo>
                  <a:pt x="-13081" y="288877"/>
                  <a:pt x="6253" y="159223"/>
                  <a:pt x="8528" y="95534"/>
                </a:cubicBezTo>
                <a:cubicBezTo>
                  <a:pt x="10803" y="31845"/>
                  <a:pt x="29000" y="0"/>
                  <a:pt x="2900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48925" y="4365967"/>
            <a:ext cx="170597" cy="272955"/>
          </a:xfrm>
          <a:custGeom>
            <a:avLst/>
            <a:gdLst>
              <a:gd name="connsiteX0" fmla="*/ 0 w 170597"/>
              <a:gd name="connsiteY0" fmla="*/ 272955 h 272955"/>
              <a:gd name="connsiteX1" fmla="*/ 81886 w 170597"/>
              <a:gd name="connsiteY1" fmla="*/ 122829 h 272955"/>
              <a:gd name="connsiteX2" fmla="*/ 170597 w 170597"/>
              <a:gd name="connsiteY2" fmla="*/ 0 h 27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597" h="272955">
                <a:moveTo>
                  <a:pt x="0" y="272955"/>
                </a:moveTo>
                <a:cubicBezTo>
                  <a:pt x="26726" y="220638"/>
                  <a:pt x="53453" y="168322"/>
                  <a:pt x="81886" y="122829"/>
                </a:cubicBezTo>
                <a:cubicBezTo>
                  <a:pt x="110319" y="77336"/>
                  <a:pt x="170597" y="0"/>
                  <a:pt x="170597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207480" y="3874647"/>
            <a:ext cx="109182" cy="238836"/>
          </a:xfrm>
          <a:custGeom>
            <a:avLst/>
            <a:gdLst>
              <a:gd name="connsiteX0" fmla="*/ 109182 w 109182"/>
              <a:gd name="connsiteY0" fmla="*/ 238836 h 238836"/>
              <a:gd name="connsiteX1" fmla="*/ 27295 w 109182"/>
              <a:gd name="connsiteY1" fmla="*/ 102358 h 238836"/>
              <a:gd name="connsiteX2" fmla="*/ 0 w 109182"/>
              <a:gd name="connsiteY2" fmla="*/ 0 h 23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182" h="238836">
                <a:moveTo>
                  <a:pt x="109182" y="238836"/>
                </a:moveTo>
                <a:cubicBezTo>
                  <a:pt x="77337" y="190500"/>
                  <a:pt x="45492" y="142164"/>
                  <a:pt x="27295" y="102358"/>
                </a:cubicBezTo>
                <a:cubicBezTo>
                  <a:pt x="9098" y="62552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262071" y="3854176"/>
            <a:ext cx="116006" cy="232012"/>
          </a:xfrm>
          <a:custGeom>
            <a:avLst/>
            <a:gdLst>
              <a:gd name="connsiteX0" fmla="*/ 116006 w 116006"/>
              <a:gd name="connsiteY0" fmla="*/ 232012 h 232012"/>
              <a:gd name="connsiteX1" fmla="*/ 68239 w 116006"/>
              <a:gd name="connsiteY1" fmla="*/ 102358 h 232012"/>
              <a:gd name="connsiteX2" fmla="*/ 0 w 116006"/>
              <a:gd name="connsiteY2" fmla="*/ 0 h 2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6" h="232012">
                <a:moveTo>
                  <a:pt x="116006" y="232012"/>
                </a:moveTo>
                <a:cubicBezTo>
                  <a:pt x="101789" y="186519"/>
                  <a:pt x="87573" y="141027"/>
                  <a:pt x="68239" y="102358"/>
                </a:cubicBezTo>
                <a:cubicBezTo>
                  <a:pt x="48905" y="63689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439492" y="3266873"/>
            <a:ext cx="709683" cy="826138"/>
          </a:xfrm>
          <a:custGeom>
            <a:avLst/>
            <a:gdLst>
              <a:gd name="connsiteX0" fmla="*/ 0 w 709683"/>
              <a:gd name="connsiteY0" fmla="*/ 826138 h 826138"/>
              <a:gd name="connsiteX1" fmla="*/ 163773 w 709683"/>
              <a:gd name="connsiteY1" fmla="*/ 382586 h 826138"/>
              <a:gd name="connsiteX2" fmla="*/ 593677 w 709683"/>
              <a:gd name="connsiteY2" fmla="*/ 55040 h 826138"/>
              <a:gd name="connsiteX3" fmla="*/ 709683 w 709683"/>
              <a:gd name="connsiteY3" fmla="*/ 449 h 82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83" h="826138">
                <a:moveTo>
                  <a:pt x="0" y="826138"/>
                </a:moveTo>
                <a:cubicBezTo>
                  <a:pt x="32413" y="668620"/>
                  <a:pt x="64827" y="511102"/>
                  <a:pt x="163773" y="382586"/>
                </a:cubicBezTo>
                <a:cubicBezTo>
                  <a:pt x="262719" y="254070"/>
                  <a:pt x="502692" y="118729"/>
                  <a:pt x="593677" y="55040"/>
                </a:cubicBezTo>
                <a:cubicBezTo>
                  <a:pt x="684662" y="-8650"/>
                  <a:pt x="709683" y="449"/>
                  <a:pt x="709683" y="449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2770149" y="2694116"/>
            <a:ext cx="999356" cy="2511188"/>
          </a:xfrm>
          <a:custGeom>
            <a:avLst/>
            <a:gdLst>
              <a:gd name="connsiteX0" fmla="*/ 184244 w 999356"/>
              <a:gd name="connsiteY0" fmla="*/ 2511188 h 2511188"/>
              <a:gd name="connsiteX1" fmla="*/ 634620 w 999356"/>
              <a:gd name="connsiteY1" fmla="*/ 2224585 h 2511188"/>
              <a:gd name="connsiteX2" fmla="*/ 900752 w 999356"/>
              <a:gd name="connsiteY2" fmla="*/ 1869743 h 2511188"/>
              <a:gd name="connsiteX3" fmla="*/ 982638 w 999356"/>
              <a:gd name="connsiteY3" fmla="*/ 1624083 h 2511188"/>
              <a:gd name="connsiteX4" fmla="*/ 996286 w 999356"/>
              <a:gd name="connsiteY4" fmla="*/ 866633 h 2511188"/>
              <a:gd name="connsiteX5" fmla="*/ 941695 w 999356"/>
              <a:gd name="connsiteY5" fmla="*/ 586854 h 2511188"/>
              <a:gd name="connsiteX6" fmla="*/ 736979 w 999356"/>
              <a:gd name="connsiteY6" fmla="*/ 327546 h 2511188"/>
              <a:gd name="connsiteX7" fmla="*/ 525438 w 999356"/>
              <a:gd name="connsiteY7" fmla="*/ 177421 h 2511188"/>
              <a:gd name="connsiteX8" fmla="*/ 307074 w 999356"/>
              <a:gd name="connsiteY8" fmla="*/ 75063 h 2511188"/>
              <a:gd name="connsiteX9" fmla="*/ 0 w 999356"/>
              <a:gd name="connsiteY9" fmla="*/ 0 h 251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9356" h="2511188">
                <a:moveTo>
                  <a:pt x="184244" y="2511188"/>
                </a:moveTo>
                <a:cubicBezTo>
                  <a:pt x="349723" y="2421340"/>
                  <a:pt x="515202" y="2331492"/>
                  <a:pt x="634620" y="2224585"/>
                </a:cubicBezTo>
                <a:cubicBezTo>
                  <a:pt x="754038" y="2117678"/>
                  <a:pt x="842749" y="1969827"/>
                  <a:pt x="900752" y="1869743"/>
                </a:cubicBezTo>
                <a:cubicBezTo>
                  <a:pt x="958755" y="1769659"/>
                  <a:pt x="966716" y="1791268"/>
                  <a:pt x="982638" y="1624083"/>
                </a:cubicBezTo>
                <a:cubicBezTo>
                  <a:pt x="998560" y="1456898"/>
                  <a:pt x="1003110" y="1039504"/>
                  <a:pt x="996286" y="866633"/>
                </a:cubicBezTo>
                <a:cubicBezTo>
                  <a:pt x="989462" y="693762"/>
                  <a:pt x="984913" y="676702"/>
                  <a:pt x="941695" y="586854"/>
                </a:cubicBezTo>
                <a:cubicBezTo>
                  <a:pt x="898477" y="497006"/>
                  <a:pt x="806355" y="395785"/>
                  <a:pt x="736979" y="327546"/>
                </a:cubicBezTo>
                <a:cubicBezTo>
                  <a:pt x="667603" y="259307"/>
                  <a:pt x="597089" y="219501"/>
                  <a:pt x="525438" y="177421"/>
                </a:cubicBezTo>
                <a:cubicBezTo>
                  <a:pt x="453787" y="135341"/>
                  <a:pt x="394647" y="104633"/>
                  <a:pt x="307074" y="75063"/>
                </a:cubicBezTo>
                <a:cubicBezTo>
                  <a:pt x="219501" y="45493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1043618" y="3860999"/>
            <a:ext cx="1569581" cy="1405720"/>
          </a:xfrm>
          <a:custGeom>
            <a:avLst/>
            <a:gdLst>
              <a:gd name="connsiteX0" fmla="*/ 1569581 w 1569581"/>
              <a:gd name="connsiteY0" fmla="*/ 1405720 h 1405720"/>
              <a:gd name="connsiteX1" fmla="*/ 818954 w 1569581"/>
              <a:gd name="connsiteY1" fmla="*/ 1221475 h 1405720"/>
              <a:gd name="connsiteX2" fmla="*/ 320811 w 1569581"/>
              <a:gd name="connsiteY2" fmla="*/ 934872 h 1405720"/>
              <a:gd name="connsiteX3" fmla="*/ 61504 w 1569581"/>
              <a:gd name="connsiteY3" fmla="*/ 566383 h 1405720"/>
              <a:gd name="connsiteX4" fmla="*/ 89 w 1569581"/>
              <a:gd name="connsiteY4" fmla="*/ 286603 h 1405720"/>
              <a:gd name="connsiteX5" fmla="*/ 68328 w 1569581"/>
              <a:gd name="connsiteY5" fmla="*/ 0 h 140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9581" h="1405720">
                <a:moveTo>
                  <a:pt x="1569581" y="1405720"/>
                </a:moveTo>
                <a:cubicBezTo>
                  <a:pt x="1298331" y="1352835"/>
                  <a:pt x="1027082" y="1299950"/>
                  <a:pt x="818954" y="1221475"/>
                </a:cubicBezTo>
                <a:cubicBezTo>
                  <a:pt x="610826" y="1143000"/>
                  <a:pt x="447052" y="1044054"/>
                  <a:pt x="320811" y="934872"/>
                </a:cubicBezTo>
                <a:cubicBezTo>
                  <a:pt x="194570" y="825690"/>
                  <a:pt x="114958" y="674428"/>
                  <a:pt x="61504" y="566383"/>
                </a:cubicBezTo>
                <a:cubicBezTo>
                  <a:pt x="8050" y="458338"/>
                  <a:pt x="-1048" y="381000"/>
                  <a:pt x="89" y="286603"/>
                </a:cubicBezTo>
                <a:cubicBezTo>
                  <a:pt x="1226" y="192206"/>
                  <a:pt x="68328" y="0"/>
                  <a:pt x="68328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2786024" y="4925525"/>
            <a:ext cx="4596" cy="197892"/>
          </a:xfrm>
          <a:custGeom>
            <a:avLst/>
            <a:gdLst>
              <a:gd name="connsiteX0" fmla="*/ 4596 w 4596"/>
              <a:gd name="connsiteY0" fmla="*/ 197892 h 197892"/>
              <a:gd name="connsiteX1" fmla="*/ 4596 w 4596"/>
              <a:gd name="connsiteY1" fmla="*/ 0 h 19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96" h="197892">
                <a:moveTo>
                  <a:pt x="4596" y="197892"/>
                </a:moveTo>
                <a:cubicBezTo>
                  <a:pt x="615" y="116574"/>
                  <a:pt x="-3365" y="35257"/>
                  <a:pt x="459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2101156" y="4379614"/>
            <a:ext cx="54843" cy="252484"/>
          </a:xfrm>
          <a:custGeom>
            <a:avLst/>
            <a:gdLst>
              <a:gd name="connsiteX0" fmla="*/ 54843 w 54843"/>
              <a:gd name="connsiteY0" fmla="*/ 252484 h 252484"/>
              <a:gd name="connsiteX1" fmla="*/ 7076 w 54843"/>
              <a:gd name="connsiteY1" fmla="*/ 136478 h 252484"/>
              <a:gd name="connsiteX2" fmla="*/ 252 w 54843"/>
              <a:gd name="connsiteY2" fmla="*/ 0 h 25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43" h="252484">
                <a:moveTo>
                  <a:pt x="54843" y="252484"/>
                </a:moveTo>
                <a:cubicBezTo>
                  <a:pt x="35508" y="215521"/>
                  <a:pt x="16174" y="178559"/>
                  <a:pt x="7076" y="136478"/>
                </a:cubicBezTo>
                <a:cubicBezTo>
                  <a:pt x="-2023" y="94397"/>
                  <a:pt x="252" y="0"/>
                  <a:pt x="252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2155999" y="4379614"/>
            <a:ext cx="75063" cy="225188"/>
          </a:xfrm>
          <a:custGeom>
            <a:avLst/>
            <a:gdLst>
              <a:gd name="connsiteX0" fmla="*/ 75063 w 75063"/>
              <a:gd name="connsiteY0" fmla="*/ 225188 h 225188"/>
              <a:gd name="connsiteX1" fmla="*/ 40944 w 75063"/>
              <a:gd name="connsiteY1" fmla="*/ 68239 h 225188"/>
              <a:gd name="connsiteX2" fmla="*/ 0 w 75063"/>
              <a:gd name="connsiteY2" fmla="*/ 0 h 22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3" h="225188">
                <a:moveTo>
                  <a:pt x="75063" y="225188"/>
                </a:moveTo>
                <a:cubicBezTo>
                  <a:pt x="64258" y="165479"/>
                  <a:pt x="53454" y="105770"/>
                  <a:pt x="40944" y="68239"/>
                </a:cubicBezTo>
                <a:cubicBezTo>
                  <a:pt x="28433" y="3070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2374363" y="2782826"/>
            <a:ext cx="823761" cy="1903863"/>
          </a:xfrm>
          <a:custGeom>
            <a:avLst/>
            <a:gdLst>
              <a:gd name="connsiteX0" fmla="*/ 0 w 823761"/>
              <a:gd name="connsiteY0" fmla="*/ 1903863 h 1903863"/>
              <a:gd name="connsiteX1" fmla="*/ 511791 w 823761"/>
              <a:gd name="connsiteY1" fmla="*/ 1535373 h 1903863"/>
              <a:gd name="connsiteX2" fmla="*/ 805218 w 823761"/>
              <a:gd name="connsiteY2" fmla="*/ 1037230 h 1903863"/>
              <a:gd name="connsiteX3" fmla="*/ 764275 w 823761"/>
              <a:gd name="connsiteY3" fmla="*/ 586854 h 1903863"/>
              <a:gd name="connsiteX4" fmla="*/ 525439 w 823761"/>
              <a:gd name="connsiteY4" fmla="*/ 184245 h 1903863"/>
              <a:gd name="connsiteX5" fmla="*/ 341194 w 823761"/>
              <a:gd name="connsiteY5" fmla="*/ 0 h 190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3761" h="1903863">
                <a:moveTo>
                  <a:pt x="0" y="1903863"/>
                </a:moveTo>
                <a:cubicBezTo>
                  <a:pt x="188794" y="1791837"/>
                  <a:pt x="377588" y="1679812"/>
                  <a:pt x="511791" y="1535373"/>
                </a:cubicBezTo>
                <a:cubicBezTo>
                  <a:pt x="645994" y="1390934"/>
                  <a:pt x="763137" y="1195316"/>
                  <a:pt x="805218" y="1037230"/>
                </a:cubicBezTo>
                <a:cubicBezTo>
                  <a:pt x="847299" y="879143"/>
                  <a:pt x="810905" y="729018"/>
                  <a:pt x="764275" y="586854"/>
                </a:cubicBezTo>
                <a:cubicBezTo>
                  <a:pt x="717645" y="444690"/>
                  <a:pt x="595952" y="282054"/>
                  <a:pt x="525439" y="184245"/>
                </a:cubicBezTo>
                <a:cubicBezTo>
                  <a:pt x="454926" y="86436"/>
                  <a:pt x="341194" y="0"/>
                  <a:pt x="341194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1910340" y="4836814"/>
            <a:ext cx="743803" cy="375314"/>
          </a:xfrm>
          <a:custGeom>
            <a:avLst/>
            <a:gdLst>
              <a:gd name="connsiteX0" fmla="*/ 0 w 743803"/>
              <a:gd name="connsiteY0" fmla="*/ 375314 h 375314"/>
              <a:gd name="connsiteX1" fmla="*/ 423080 w 743803"/>
              <a:gd name="connsiteY1" fmla="*/ 156950 h 375314"/>
              <a:gd name="connsiteX2" fmla="*/ 743803 w 743803"/>
              <a:gd name="connsiteY2" fmla="*/ 0 h 37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803" h="375314">
                <a:moveTo>
                  <a:pt x="0" y="375314"/>
                </a:moveTo>
                <a:lnTo>
                  <a:pt x="423080" y="156950"/>
                </a:lnTo>
                <a:cubicBezTo>
                  <a:pt x="547047" y="94398"/>
                  <a:pt x="743803" y="0"/>
                  <a:pt x="743803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1753390" y="4898229"/>
            <a:ext cx="6824" cy="245660"/>
          </a:xfrm>
          <a:custGeom>
            <a:avLst/>
            <a:gdLst>
              <a:gd name="connsiteX0" fmla="*/ 6824 w 6824"/>
              <a:gd name="connsiteY0" fmla="*/ 245660 h 245660"/>
              <a:gd name="connsiteX1" fmla="*/ 0 w 6824"/>
              <a:gd name="connsiteY1" fmla="*/ 0 h 24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24" h="245660">
                <a:moveTo>
                  <a:pt x="6824" y="24566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425844" y="4393262"/>
            <a:ext cx="238836" cy="771099"/>
          </a:xfrm>
          <a:custGeom>
            <a:avLst/>
            <a:gdLst>
              <a:gd name="connsiteX0" fmla="*/ 238836 w 238836"/>
              <a:gd name="connsiteY0" fmla="*/ 771099 h 771099"/>
              <a:gd name="connsiteX1" fmla="*/ 88710 w 238836"/>
              <a:gd name="connsiteY1" fmla="*/ 504967 h 771099"/>
              <a:gd name="connsiteX2" fmla="*/ 0 w 238836"/>
              <a:gd name="connsiteY2" fmla="*/ 0 h 771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836" h="771099">
                <a:moveTo>
                  <a:pt x="238836" y="771099"/>
                </a:moveTo>
                <a:cubicBezTo>
                  <a:pt x="183676" y="702291"/>
                  <a:pt x="128516" y="633483"/>
                  <a:pt x="88710" y="504967"/>
                </a:cubicBezTo>
                <a:cubicBezTo>
                  <a:pt x="48904" y="376450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278" y="2844034"/>
            <a:ext cx="1201416" cy="1201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8182074" y="4771173"/>
                <a:ext cx="711777" cy="379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074" y="4771173"/>
                <a:ext cx="711777" cy="379388"/>
              </a:xfrm>
              <a:prstGeom prst="rect">
                <a:avLst/>
              </a:prstGeom>
              <a:blipFill rotWithShape="0">
                <a:blip r:embed="rId3"/>
                <a:stretch>
                  <a:fillRect b="-80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30734" y="4958360"/>
                <a:ext cx="711777" cy="379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34" y="4958360"/>
                <a:ext cx="711777" cy="379388"/>
              </a:xfrm>
              <a:prstGeom prst="rect">
                <a:avLst/>
              </a:prstGeom>
              <a:blipFill rotWithShape="0">
                <a:blip r:embed="rId4"/>
                <a:stretch>
                  <a:fillRect b="-79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5588235" y="2330190"/>
            <a:ext cx="2790884" cy="2912001"/>
            <a:chOff x="7876162" y="1181516"/>
            <a:chExt cx="2790884" cy="2912001"/>
          </a:xfrm>
        </p:grpSpPr>
        <p:sp>
          <p:nvSpPr>
            <p:cNvPr id="66" name="Oval 65"/>
            <p:cNvSpPr/>
            <p:nvPr/>
          </p:nvSpPr>
          <p:spPr>
            <a:xfrm>
              <a:off x="9322198" y="1181516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B050"/>
                  </a:solidFill>
                  <a:ea typeface="Times" charset="0"/>
                  <a:cs typeface="Times" charset="0"/>
                </a:rPr>
                <a:t>3</a:t>
              </a:r>
              <a:endParaRPr lang="en-US" sz="1400" dirty="0">
                <a:solidFill>
                  <a:srgbClr val="00B05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9662894" y="2231290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B050"/>
                  </a:solidFill>
                  <a:ea typeface="Times" charset="0"/>
                  <a:cs typeface="Times" charset="0"/>
                </a:rPr>
                <a:t>1</a:t>
              </a:r>
              <a:endParaRPr lang="en-US" sz="1400" dirty="0">
                <a:solidFill>
                  <a:srgbClr val="00B050"/>
                </a:solidFill>
                <a:ea typeface="Times" charset="0"/>
                <a:cs typeface="Times" charset="0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9007987" y="1702741"/>
              <a:ext cx="434857" cy="325432"/>
              <a:chOff x="7570808" y="2096252"/>
              <a:chExt cx="434857" cy="32543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7570808" y="2135864"/>
                <a:ext cx="434857" cy="285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10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440663" y="3791376"/>
              <a:ext cx="523106" cy="289112"/>
              <a:chOff x="7517540" y="2096252"/>
              <a:chExt cx="523106" cy="289112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7517540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 </a:t>
                </a: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2</a:t>
                </a: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8452966" y="3267432"/>
              <a:ext cx="386375" cy="289112"/>
              <a:chOff x="7570808" y="2096252"/>
              <a:chExt cx="386375" cy="289112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570808" y="2135864"/>
                <a:ext cx="386375" cy="209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</a:t>
                </a: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4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876162" y="2231290"/>
              <a:ext cx="386375" cy="289112"/>
              <a:chOff x="7570808" y="2096252"/>
              <a:chExt cx="386375" cy="28911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7570808" y="2135864"/>
                <a:ext cx="386375" cy="209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 8</a:t>
                </a:r>
              </a:p>
            </p:txBody>
          </p:sp>
        </p:grpSp>
        <p:sp>
          <p:nvSpPr>
            <p:cNvPr id="72" name="Oval 71"/>
            <p:cNvSpPr/>
            <p:nvPr/>
          </p:nvSpPr>
          <p:spPr>
            <a:xfrm>
              <a:off x="8137301" y="275000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9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8813709" y="2753930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5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9281857" y="2752438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6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9524298" y="3274077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7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8871256" y="3282835"/>
              <a:ext cx="523106" cy="289112"/>
              <a:chOff x="7526418" y="2096252"/>
              <a:chExt cx="523106" cy="289112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7526418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11</a:t>
                </a: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8411325" y="3804405"/>
              <a:ext cx="523106" cy="289112"/>
              <a:chOff x="7526418" y="2096252"/>
              <a:chExt cx="523106" cy="289112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7526418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12</a:t>
                </a:r>
              </a:p>
            </p:txBody>
          </p:sp>
        </p:grpSp>
        <p:sp>
          <p:nvSpPr>
            <p:cNvPr id="78" name="Freeform 77"/>
            <p:cNvSpPr/>
            <p:nvPr/>
          </p:nvSpPr>
          <p:spPr>
            <a:xfrm>
              <a:off x="9218636" y="1430671"/>
              <a:ext cx="175726" cy="274928"/>
            </a:xfrm>
            <a:custGeom>
              <a:avLst/>
              <a:gdLst>
                <a:gd name="connsiteX0" fmla="*/ 0 w 170121"/>
                <a:gd name="connsiteY0" fmla="*/ 262269 h 262269"/>
                <a:gd name="connsiteX1" fmla="*/ 99237 w 170121"/>
                <a:gd name="connsiteY1" fmla="*/ 77972 h 262269"/>
                <a:gd name="connsiteX2" fmla="*/ 170121 w 170121"/>
                <a:gd name="connsiteY2" fmla="*/ 0 h 26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121" h="262269">
                  <a:moveTo>
                    <a:pt x="0" y="262269"/>
                  </a:moveTo>
                  <a:cubicBezTo>
                    <a:pt x="35442" y="191976"/>
                    <a:pt x="70884" y="121683"/>
                    <a:pt x="99237" y="77972"/>
                  </a:cubicBezTo>
                  <a:cubicBezTo>
                    <a:pt x="127591" y="34260"/>
                    <a:pt x="170121" y="0"/>
                    <a:pt x="170121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9282431" y="1458570"/>
              <a:ext cx="148856" cy="248093"/>
            </a:xfrm>
            <a:custGeom>
              <a:avLst/>
              <a:gdLst>
                <a:gd name="connsiteX0" fmla="*/ 0 w 148856"/>
                <a:gd name="connsiteY0" fmla="*/ 248093 h 248093"/>
                <a:gd name="connsiteX1" fmla="*/ 113414 w 148856"/>
                <a:gd name="connsiteY1" fmla="*/ 85061 h 248093"/>
                <a:gd name="connsiteX2" fmla="*/ 148856 w 148856"/>
                <a:gd name="connsiteY2" fmla="*/ 0 h 24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856" h="248093">
                  <a:moveTo>
                    <a:pt x="0" y="248093"/>
                  </a:moveTo>
                  <a:cubicBezTo>
                    <a:pt x="44302" y="187251"/>
                    <a:pt x="88605" y="126410"/>
                    <a:pt x="113414" y="85061"/>
                  </a:cubicBezTo>
                  <a:cubicBezTo>
                    <a:pt x="138223" y="43712"/>
                    <a:pt x="148856" y="0"/>
                    <a:pt x="14885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9339138" y="1479835"/>
              <a:ext cx="158623" cy="262270"/>
            </a:xfrm>
            <a:custGeom>
              <a:avLst/>
              <a:gdLst>
                <a:gd name="connsiteX0" fmla="*/ 0 w 158623"/>
                <a:gd name="connsiteY0" fmla="*/ 262270 h 262270"/>
                <a:gd name="connsiteX1" fmla="*/ 141768 w 158623"/>
                <a:gd name="connsiteY1" fmla="*/ 70884 h 262270"/>
                <a:gd name="connsiteX2" fmla="*/ 155944 w 158623"/>
                <a:gd name="connsiteY2" fmla="*/ 0 h 26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623" h="262270">
                  <a:moveTo>
                    <a:pt x="0" y="262270"/>
                  </a:moveTo>
                  <a:cubicBezTo>
                    <a:pt x="57888" y="188433"/>
                    <a:pt x="115777" y="114596"/>
                    <a:pt x="141768" y="70884"/>
                  </a:cubicBezTo>
                  <a:cubicBezTo>
                    <a:pt x="167759" y="27172"/>
                    <a:pt x="155944" y="0"/>
                    <a:pt x="155944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9306024" y="1962109"/>
              <a:ext cx="395785" cy="313899"/>
            </a:xfrm>
            <a:custGeom>
              <a:avLst/>
              <a:gdLst>
                <a:gd name="connsiteX0" fmla="*/ 395785 w 395785"/>
                <a:gd name="connsiteY0" fmla="*/ 313899 h 313899"/>
                <a:gd name="connsiteX1" fmla="*/ 143301 w 395785"/>
                <a:gd name="connsiteY1" fmla="*/ 95534 h 313899"/>
                <a:gd name="connsiteX2" fmla="*/ 0 w 395785"/>
                <a:gd name="connsiteY2" fmla="*/ 0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785" h="313899">
                  <a:moveTo>
                    <a:pt x="395785" y="313899"/>
                  </a:moveTo>
                  <a:cubicBezTo>
                    <a:pt x="302525" y="230874"/>
                    <a:pt x="209265" y="147850"/>
                    <a:pt x="143301" y="95534"/>
                  </a:cubicBezTo>
                  <a:cubicBezTo>
                    <a:pt x="77337" y="4321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81"/>
            <p:cNvSpPr/>
            <p:nvPr/>
          </p:nvSpPr>
          <p:spPr>
            <a:xfrm>
              <a:off x="9585803" y="1463966"/>
              <a:ext cx="238836" cy="757451"/>
            </a:xfrm>
            <a:custGeom>
              <a:avLst/>
              <a:gdLst>
                <a:gd name="connsiteX0" fmla="*/ 238836 w 238836"/>
                <a:gd name="connsiteY0" fmla="*/ 757451 h 757451"/>
                <a:gd name="connsiteX1" fmla="*/ 109182 w 238836"/>
                <a:gd name="connsiteY1" fmla="*/ 293427 h 757451"/>
                <a:gd name="connsiteX2" fmla="*/ 0 w 238836"/>
                <a:gd name="connsiteY2" fmla="*/ 0 h 75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36" h="757451">
                  <a:moveTo>
                    <a:pt x="238836" y="757451"/>
                  </a:moveTo>
                  <a:cubicBezTo>
                    <a:pt x="193912" y="588560"/>
                    <a:pt x="148988" y="419669"/>
                    <a:pt x="109182" y="293427"/>
                  </a:cubicBezTo>
                  <a:cubicBezTo>
                    <a:pt x="69376" y="167185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82"/>
            <p:cNvSpPr/>
            <p:nvPr/>
          </p:nvSpPr>
          <p:spPr>
            <a:xfrm>
              <a:off x="9531212" y="1470790"/>
              <a:ext cx="232012" cy="771098"/>
            </a:xfrm>
            <a:custGeom>
              <a:avLst/>
              <a:gdLst>
                <a:gd name="connsiteX0" fmla="*/ 232012 w 232012"/>
                <a:gd name="connsiteY0" fmla="*/ 771098 h 771098"/>
                <a:gd name="connsiteX1" fmla="*/ 47767 w 232012"/>
                <a:gd name="connsiteY1" fmla="*/ 218364 h 771098"/>
                <a:gd name="connsiteX2" fmla="*/ 0 w 232012"/>
                <a:gd name="connsiteY2" fmla="*/ 0 h 77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012" h="771098">
                  <a:moveTo>
                    <a:pt x="232012" y="771098"/>
                  </a:moveTo>
                  <a:cubicBezTo>
                    <a:pt x="159224" y="558989"/>
                    <a:pt x="86436" y="346880"/>
                    <a:pt x="47767" y="218364"/>
                  </a:cubicBezTo>
                  <a:cubicBezTo>
                    <a:pt x="9098" y="8984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8221027" y="1907518"/>
              <a:ext cx="818866" cy="382137"/>
            </a:xfrm>
            <a:custGeom>
              <a:avLst/>
              <a:gdLst>
                <a:gd name="connsiteX0" fmla="*/ 0 w 818866"/>
                <a:gd name="connsiteY0" fmla="*/ 382137 h 382137"/>
                <a:gd name="connsiteX1" fmla="*/ 504967 w 818866"/>
                <a:gd name="connsiteY1" fmla="*/ 136478 h 382137"/>
                <a:gd name="connsiteX2" fmla="*/ 818866 w 818866"/>
                <a:gd name="connsiteY2" fmla="*/ 0 h 38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66" h="382137">
                  <a:moveTo>
                    <a:pt x="0" y="382137"/>
                  </a:moveTo>
                  <a:lnTo>
                    <a:pt x="504967" y="136478"/>
                  </a:lnTo>
                  <a:cubicBezTo>
                    <a:pt x="641445" y="72789"/>
                    <a:pt x="818866" y="0"/>
                    <a:pt x="81886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8214546" y="1437169"/>
              <a:ext cx="1160059" cy="832513"/>
            </a:xfrm>
            <a:custGeom>
              <a:avLst/>
              <a:gdLst>
                <a:gd name="connsiteX0" fmla="*/ 0 w 1160059"/>
                <a:gd name="connsiteY0" fmla="*/ 832513 h 832513"/>
                <a:gd name="connsiteX1" fmla="*/ 518614 w 1160059"/>
                <a:gd name="connsiteY1" fmla="*/ 443552 h 832513"/>
                <a:gd name="connsiteX2" fmla="*/ 1160059 w 1160059"/>
                <a:gd name="connsiteY2" fmla="*/ 0 h 8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59" h="832513">
                  <a:moveTo>
                    <a:pt x="0" y="832513"/>
                  </a:moveTo>
                  <a:cubicBezTo>
                    <a:pt x="162635" y="707408"/>
                    <a:pt x="325271" y="582304"/>
                    <a:pt x="518614" y="443552"/>
                  </a:cubicBezTo>
                  <a:cubicBezTo>
                    <a:pt x="711957" y="304800"/>
                    <a:pt x="1034955" y="56866"/>
                    <a:pt x="1160059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8111146" y="1341136"/>
              <a:ext cx="1204741" cy="912010"/>
            </a:xfrm>
            <a:custGeom>
              <a:avLst/>
              <a:gdLst>
                <a:gd name="connsiteX0" fmla="*/ 0 w 1160059"/>
                <a:gd name="connsiteY0" fmla="*/ 832513 h 832513"/>
                <a:gd name="connsiteX1" fmla="*/ 518614 w 1160059"/>
                <a:gd name="connsiteY1" fmla="*/ 443552 h 832513"/>
                <a:gd name="connsiteX2" fmla="*/ 1160059 w 1160059"/>
                <a:gd name="connsiteY2" fmla="*/ 0 h 8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59" h="832513">
                  <a:moveTo>
                    <a:pt x="0" y="832513"/>
                  </a:moveTo>
                  <a:cubicBezTo>
                    <a:pt x="162635" y="707408"/>
                    <a:pt x="325271" y="582304"/>
                    <a:pt x="518614" y="443552"/>
                  </a:cubicBezTo>
                  <a:cubicBezTo>
                    <a:pt x="711957" y="304800"/>
                    <a:pt x="1034955" y="56866"/>
                    <a:pt x="1160059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/>
            <p:cNvSpPr/>
            <p:nvPr/>
          </p:nvSpPr>
          <p:spPr>
            <a:xfrm>
              <a:off x="9005773" y="1982581"/>
              <a:ext cx="143302" cy="771098"/>
            </a:xfrm>
            <a:custGeom>
              <a:avLst/>
              <a:gdLst>
                <a:gd name="connsiteX0" fmla="*/ 0 w 143302"/>
                <a:gd name="connsiteY0" fmla="*/ 771098 h 771098"/>
                <a:gd name="connsiteX1" fmla="*/ 27296 w 143302"/>
                <a:gd name="connsiteY1" fmla="*/ 307074 h 771098"/>
                <a:gd name="connsiteX2" fmla="*/ 143302 w 143302"/>
                <a:gd name="connsiteY2" fmla="*/ 0 h 77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302" h="771098">
                  <a:moveTo>
                    <a:pt x="0" y="771098"/>
                  </a:moveTo>
                  <a:cubicBezTo>
                    <a:pt x="1706" y="603344"/>
                    <a:pt x="3412" y="435590"/>
                    <a:pt x="27296" y="307074"/>
                  </a:cubicBezTo>
                  <a:cubicBezTo>
                    <a:pt x="51180" y="178558"/>
                    <a:pt x="143302" y="0"/>
                    <a:pt x="143302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>
              <a:off x="8214203" y="2453429"/>
              <a:ext cx="634621" cy="361665"/>
            </a:xfrm>
            <a:custGeom>
              <a:avLst/>
              <a:gdLst>
                <a:gd name="connsiteX0" fmla="*/ 634621 w 634621"/>
                <a:gd name="connsiteY0" fmla="*/ 361665 h 361665"/>
                <a:gd name="connsiteX1" fmla="*/ 238836 w 634621"/>
                <a:gd name="connsiteY1" fmla="*/ 122829 h 361665"/>
                <a:gd name="connsiteX2" fmla="*/ 0 w 634621"/>
                <a:gd name="connsiteY2" fmla="*/ 0 h 3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621" h="361665">
                  <a:moveTo>
                    <a:pt x="634621" y="361665"/>
                  </a:moveTo>
                  <a:cubicBezTo>
                    <a:pt x="489613" y="272385"/>
                    <a:pt x="344606" y="183106"/>
                    <a:pt x="238836" y="122829"/>
                  </a:cubicBezTo>
                  <a:cubicBezTo>
                    <a:pt x="133066" y="62551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9142251" y="2467076"/>
              <a:ext cx="559558" cy="327547"/>
            </a:xfrm>
            <a:custGeom>
              <a:avLst/>
              <a:gdLst>
                <a:gd name="connsiteX0" fmla="*/ 0 w 559558"/>
                <a:gd name="connsiteY0" fmla="*/ 327547 h 327547"/>
                <a:gd name="connsiteX1" fmla="*/ 334370 w 559558"/>
                <a:gd name="connsiteY1" fmla="*/ 116006 h 327547"/>
                <a:gd name="connsiteX2" fmla="*/ 559558 w 559558"/>
                <a:gd name="connsiteY2" fmla="*/ 0 h 327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558" h="327547">
                  <a:moveTo>
                    <a:pt x="0" y="327547"/>
                  </a:moveTo>
                  <a:cubicBezTo>
                    <a:pt x="120555" y="249072"/>
                    <a:pt x="241110" y="170597"/>
                    <a:pt x="334370" y="116006"/>
                  </a:cubicBezTo>
                  <a:cubicBezTo>
                    <a:pt x="427630" y="61415"/>
                    <a:pt x="559558" y="0"/>
                    <a:pt x="559558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9210490" y="1996229"/>
              <a:ext cx="191068" cy="764274"/>
            </a:xfrm>
            <a:custGeom>
              <a:avLst/>
              <a:gdLst>
                <a:gd name="connsiteX0" fmla="*/ 191068 w 191068"/>
                <a:gd name="connsiteY0" fmla="*/ 764274 h 764274"/>
                <a:gd name="connsiteX1" fmla="*/ 54591 w 191068"/>
                <a:gd name="connsiteY1" fmla="*/ 313898 h 764274"/>
                <a:gd name="connsiteX2" fmla="*/ 0 w 191068"/>
                <a:gd name="connsiteY2" fmla="*/ 0 h 76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8" h="764274">
                  <a:moveTo>
                    <a:pt x="191068" y="764274"/>
                  </a:moveTo>
                  <a:cubicBezTo>
                    <a:pt x="138752" y="602775"/>
                    <a:pt x="86436" y="441277"/>
                    <a:pt x="54591" y="313898"/>
                  </a:cubicBezTo>
                  <a:cubicBezTo>
                    <a:pt x="22746" y="186519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90"/>
            <p:cNvSpPr/>
            <p:nvPr/>
          </p:nvSpPr>
          <p:spPr>
            <a:xfrm>
              <a:off x="9258257" y="1989405"/>
              <a:ext cx="204716" cy="757450"/>
            </a:xfrm>
            <a:custGeom>
              <a:avLst/>
              <a:gdLst>
                <a:gd name="connsiteX0" fmla="*/ 204716 w 204716"/>
                <a:gd name="connsiteY0" fmla="*/ 757450 h 757450"/>
                <a:gd name="connsiteX1" fmla="*/ 95534 w 204716"/>
                <a:gd name="connsiteY1" fmla="*/ 279779 h 757450"/>
                <a:gd name="connsiteX2" fmla="*/ 0 w 204716"/>
                <a:gd name="connsiteY2" fmla="*/ 0 h 75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6" h="757450">
                  <a:moveTo>
                    <a:pt x="204716" y="757450"/>
                  </a:moveTo>
                  <a:cubicBezTo>
                    <a:pt x="167184" y="581735"/>
                    <a:pt x="129653" y="406021"/>
                    <a:pt x="95534" y="279779"/>
                  </a:cubicBezTo>
                  <a:cubicBezTo>
                    <a:pt x="61415" y="153537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91"/>
            <p:cNvSpPr/>
            <p:nvPr/>
          </p:nvSpPr>
          <p:spPr>
            <a:xfrm>
              <a:off x="9551684" y="2501196"/>
              <a:ext cx="191068" cy="272955"/>
            </a:xfrm>
            <a:custGeom>
              <a:avLst/>
              <a:gdLst>
                <a:gd name="connsiteX0" fmla="*/ 0 w 191068"/>
                <a:gd name="connsiteY0" fmla="*/ 272955 h 272955"/>
                <a:gd name="connsiteX1" fmla="*/ 191068 w 191068"/>
                <a:gd name="connsiteY1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68" h="272955">
                  <a:moveTo>
                    <a:pt x="0" y="272955"/>
                  </a:moveTo>
                  <a:lnTo>
                    <a:pt x="191068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9681337" y="1361608"/>
              <a:ext cx="822371" cy="1992573"/>
            </a:xfrm>
            <a:custGeom>
              <a:avLst/>
              <a:gdLst>
                <a:gd name="connsiteX0" fmla="*/ 191069 w 822371"/>
                <a:gd name="connsiteY0" fmla="*/ 1992573 h 1992573"/>
                <a:gd name="connsiteX1" fmla="*/ 518615 w 822371"/>
                <a:gd name="connsiteY1" fmla="*/ 1794680 h 1992573"/>
                <a:gd name="connsiteX2" fmla="*/ 791570 w 822371"/>
                <a:gd name="connsiteY2" fmla="*/ 1241946 h 1992573"/>
                <a:gd name="connsiteX3" fmla="*/ 791570 w 822371"/>
                <a:gd name="connsiteY3" fmla="*/ 784746 h 1992573"/>
                <a:gd name="connsiteX4" fmla="*/ 573206 w 822371"/>
                <a:gd name="connsiteY4" fmla="*/ 313898 h 1992573"/>
                <a:gd name="connsiteX5" fmla="*/ 279779 w 822371"/>
                <a:gd name="connsiteY5" fmla="*/ 88710 h 1992573"/>
                <a:gd name="connsiteX6" fmla="*/ 0 w 822371"/>
                <a:gd name="connsiteY6" fmla="*/ 0 h 19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2371" h="1992573">
                  <a:moveTo>
                    <a:pt x="191069" y="1992573"/>
                  </a:moveTo>
                  <a:cubicBezTo>
                    <a:pt x="304800" y="1956178"/>
                    <a:pt x="418532" y="1919784"/>
                    <a:pt x="518615" y="1794680"/>
                  </a:cubicBezTo>
                  <a:cubicBezTo>
                    <a:pt x="618699" y="1669575"/>
                    <a:pt x="746077" y="1410268"/>
                    <a:pt x="791570" y="1241946"/>
                  </a:cubicBezTo>
                  <a:cubicBezTo>
                    <a:pt x="837063" y="1073624"/>
                    <a:pt x="827964" y="939421"/>
                    <a:pt x="791570" y="784746"/>
                  </a:cubicBezTo>
                  <a:cubicBezTo>
                    <a:pt x="755176" y="630071"/>
                    <a:pt x="658505" y="429904"/>
                    <a:pt x="573206" y="313898"/>
                  </a:cubicBezTo>
                  <a:cubicBezTo>
                    <a:pt x="487908" y="197892"/>
                    <a:pt x="375313" y="141026"/>
                    <a:pt x="279779" y="88710"/>
                  </a:cubicBezTo>
                  <a:cubicBezTo>
                    <a:pt x="184245" y="36394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9292376" y="1975757"/>
              <a:ext cx="424364" cy="1296537"/>
            </a:xfrm>
            <a:custGeom>
              <a:avLst/>
              <a:gdLst>
                <a:gd name="connsiteX0" fmla="*/ 416257 w 424364"/>
                <a:gd name="connsiteY0" fmla="*/ 1296537 h 1296537"/>
                <a:gd name="connsiteX1" fmla="*/ 409433 w 424364"/>
                <a:gd name="connsiteY1" fmla="*/ 832513 h 1296537"/>
                <a:gd name="connsiteX2" fmla="*/ 279779 w 424364"/>
                <a:gd name="connsiteY2" fmla="*/ 464024 h 1296537"/>
                <a:gd name="connsiteX3" fmla="*/ 109182 w 424364"/>
                <a:gd name="connsiteY3" fmla="*/ 156949 h 1296537"/>
                <a:gd name="connsiteX4" fmla="*/ 0 w 424364"/>
                <a:gd name="connsiteY4" fmla="*/ 0 h 129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96537">
                  <a:moveTo>
                    <a:pt x="416257" y="1296537"/>
                  </a:moveTo>
                  <a:cubicBezTo>
                    <a:pt x="424218" y="1133901"/>
                    <a:pt x="432179" y="971265"/>
                    <a:pt x="409433" y="832513"/>
                  </a:cubicBezTo>
                  <a:cubicBezTo>
                    <a:pt x="386687" y="693761"/>
                    <a:pt x="329821" y="576618"/>
                    <a:pt x="279779" y="464024"/>
                  </a:cubicBezTo>
                  <a:cubicBezTo>
                    <a:pt x="229737" y="351430"/>
                    <a:pt x="155812" y="234286"/>
                    <a:pt x="109182" y="156949"/>
                  </a:cubicBezTo>
                  <a:cubicBezTo>
                    <a:pt x="62552" y="79612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9128603" y="2992515"/>
              <a:ext cx="443552" cy="334370"/>
            </a:xfrm>
            <a:custGeom>
              <a:avLst/>
              <a:gdLst>
                <a:gd name="connsiteX0" fmla="*/ 443552 w 443552"/>
                <a:gd name="connsiteY0" fmla="*/ 334370 h 334370"/>
                <a:gd name="connsiteX1" fmla="*/ 163773 w 443552"/>
                <a:gd name="connsiteY1" fmla="*/ 136478 h 334370"/>
                <a:gd name="connsiteX2" fmla="*/ 0 w 443552"/>
                <a:gd name="connsiteY2" fmla="*/ 0 h 33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552" h="334370">
                  <a:moveTo>
                    <a:pt x="443552" y="334370"/>
                  </a:moveTo>
                  <a:cubicBezTo>
                    <a:pt x="340625" y="263288"/>
                    <a:pt x="237698" y="192206"/>
                    <a:pt x="163773" y="136478"/>
                  </a:cubicBezTo>
                  <a:cubicBezTo>
                    <a:pt x="89848" y="80750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95"/>
            <p:cNvSpPr/>
            <p:nvPr/>
          </p:nvSpPr>
          <p:spPr>
            <a:xfrm>
              <a:off x="8678227" y="1962109"/>
              <a:ext cx="409433" cy="1310185"/>
            </a:xfrm>
            <a:custGeom>
              <a:avLst/>
              <a:gdLst>
                <a:gd name="connsiteX0" fmla="*/ 0 w 409433"/>
                <a:gd name="connsiteY0" fmla="*/ 1310185 h 1310185"/>
                <a:gd name="connsiteX1" fmla="*/ 68239 w 409433"/>
                <a:gd name="connsiteY1" fmla="*/ 887105 h 1310185"/>
                <a:gd name="connsiteX2" fmla="*/ 156949 w 409433"/>
                <a:gd name="connsiteY2" fmla="*/ 586854 h 1310185"/>
                <a:gd name="connsiteX3" fmla="*/ 409433 w 409433"/>
                <a:gd name="connsiteY3" fmla="*/ 0 h 131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433" h="1310185">
                  <a:moveTo>
                    <a:pt x="0" y="1310185"/>
                  </a:moveTo>
                  <a:cubicBezTo>
                    <a:pt x="21040" y="1158922"/>
                    <a:pt x="42081" y="1007660"/>
                    <a:pt x="68239" y="887105"/>
                  </a:cubicBezTo>
                  <a:cubicBezTo>
                    <a:pt x="94397" y="766550"/>
                    <a:pt x="100083" y="734705"/>
                    <a:pt x="156949" y="586854"/>
                  </a:cubicBezTo>
                  <a:cubicBezTo>
                    <a:pt x="213815" y="439003"/>
                    <a:pt x="409433" y="0"/>
                    <a:pt x="409433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96"/>
            <p:cNvSpPr/>
            <p:nvPr/>
          </p:nvSpPr>
          <p:spPr>
            <a:xfrm>
              <a:off x="8014606" y="2535315"/>
              <a:ext cx="472552" cy="818866"/>
            </a:xfrm>
            <a:custGeom>
              <a:avLst/>
              <a:gdLst>
                <a:gd name="connsiteX0" fmla="*/ 472552 w 472552"/>
                <a:gd name="connsiteY0" fmla="*/ 818866 h 818866"/>
                <a:gd name="connsiteX1" fmla="*/ 179125 w 472552"/>
                <a:gd name="connsiteY1" fmla="*/ 655093 h 818866"/>
                <a:gd name="connsiteX2" fmla="*/ 15352 w 472552"/>
                <a:gd name="connsiteY2" fmla="*/ 382137 h 818866"/>
                <a:gd name="connsiteX3" fmla="*/ 8528 w 472552"/>
                <a:gd name="connsiteY3" fmla="*/ 95534 h 818866"/>
                <a:gd name="connsiteX4" fmla="*/ 29000 w 472552"/>
                <a:gd name="connsiteY4" fmla="*/ 0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552" h="818866">
                  <a:moveTo>
                    <a:pt x="472552" y="818866"/>
                  </a:moveTo>
                  <a:cubicBezTo>
                    <a:pt x="363938" y="773373"/>
                    <a:pt x="255325" y="727881"/>
                    <a:pt x="179125" y="655093"/>
                  </a:cubicBezTo>
                  <a:cubicBezTo>
                    <a:pt x="102925" y="582305"/>
                    <a:pt x="43785" y="475397"/>
                    <a:pt x="15352" y="382137"/>
                  </a:cubicBezTo>
                  <a:cubicBezTo>
                    <a:pt x="-13081" y="288877"/>
                    <a:pt x="6253" y="159223"/>
                    <a:pt x="8528" y="95534"/>
                  </a:cubicBezTo>
                  <a:cubicBezTo>
                    <a:pt x="10803" y="31845"/>
                    <a:pt x="29000" y="0"/>
                    <a:pt x="2900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8746466" y="3019811"/>
              <a:ext cx="170597" cy="272955"/>
            </a:xfrm>
            <a:custGeom>
              <a:avLst/>
              <a:gdLst>
                <a:gd name="connsiteX0" fmla="*/ 0 w 170597"/>
                <a:gd name="connsiteY0" fmla="*/ 272955 h 272955"/>
                <a:gd name="connsiteX1" fmla="*/ 81886 w 170597"/>
                <a:gd name="connsiteY1" fmla="*/ 122829 h 272955"/>
                <a:gd name="connsiteX2" fmla="*/ 170597 w 170597"/>
                <a:gd name="connsiteY2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97" h="272955">
                  <a:moveTo>
                    <a:pt x="0" y="272955"/>
                  </a:moveTo>
                  <a:cubicBezTo>
                    <a:pt x="26726" y="220638"/>
                    <a:pt x="53453" y="168322"/>
                    <a:pt x="81886" y="122829"/>
                  </a:cubicBezTo>
                  <a:cubicBezTo>
                    <a:pt x="110319" y="77336"/>
                    <a:pt x="170597" y="0"/>
                    <a:pt x="170597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8105021" y="2528491"/>
              <a:ext cx="109182" cy="238836"/>
            </a:xfrm>
            <a:custGeom>
              <a:avLst/>
              <a:gdLst>
                <a:gd name="connsiteX0" fmla="*/ 109182 w 109182"/>
                <a:gd name="connsiteY0" fmla="*/ 238836 h 238836"/>
                <a:gd name="connsiteX1" fmla="*/ 27295 w 109182"/>
                <a:gd name="connsiteY1" fmla="*/ 102358 h 238836"/>
                <a:gd name="connsiteX2" fmla="*/ 0 w 109182"/>
                <a:gd name="connsiteY2" fmla="*/ 0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238836">
                  <a:moveTo>
                    <a:pt x="109182" y="238836"/>
                  </a:moveTo>
                  <a:cubicBezTo>
                    <a:pt x="77337" y="190500"/>
                    <a:pt x="45492" y="142164"/>
                    <a:pt x="27295" y="102358"/>
                  </a:cubicBezTo>
                  <a:cubicBezTo>
                    <a:pt x="9098" y="62552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8159612" y="2508020"/>
              <a:ext cx="116006" cy="232012"/>
            </a:xfrm>
            <a:custGeom>
              <a:avLst/>
              <a:gdLst>
                <a:gd name="connsiteX0" fmla="*/ 116006 w 116006"/>
                <a:gd name="connsiteY0" fmla="*/ 232012 h 232012"/>
                <a:gd name="connsiteX1" fmla="*/ 68239 w 116006"/>
                <a:gd name="connsiteY1" fmla="*/ 102358 h 232012"/>
                <a:gd name="connsiteX2" fmla="*/ 0 w 116006"/>
                <a:gd name="connsiteY2" fmla="*/ 0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6" h="232012">
                  <a:moveTo>
                    <a:pt x="116006" y="232012"/>
                  </a:moveTo>
                  <a:cubicBezTo>
                    <a:pt x="101789" y="186519"/>
                    <a:pt x="87573" y="141027"/>
                    <a:pt x="68239" y="102358"/>
                  </a:cubicBezTo>
                  <a:cubicBezTo>
                    <a:pt x="48905" y="63689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8337033" y="1920717"/>
              <a:ext cx="709683" cy="826138"/>
            </a:xfrm>
            <a:custGeom>
              <a:avLst/>
              <a:gdLst>
                <a:gd name="connsiteX0" fmla="*/ 0 w 709683"/>
                <a:gd name="connsiteY0" fmla="*/ 826138 h 826138"/>
                <a:gd name="connsiteX1" fmla="*/ 163773 w 709683"/>
                <a:gd name="connsiteY1" fmla="*/ 382586 h 826138"/>
                <a:gd name="connsiteX2" fmla="*/ 593677 w 709683"/>
                <a:gd name="connsiteY2" fmla="*/ 55040 h 826138"/>
                <a:gd name="connsiteX3" fmla="*/ 709683 w 709683"/>
                <a:gd name="connsiteY3" fmla="*/ 449 h 82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9683" h="826138">
                  <a:moveTo>
                    <a:pt x="0" y="826138"/>
                  </a:moveTo>
                  <a:cubicBezTo>
                    <a:pt x="32413" y="668620"/>
                    <a:pt x="64827" y="511102"/>
                    <a:pt x="163773" y="382586"/>
                  </a:cubicBezTo>
                  <a:cubicBezTo>
                    <a:pt x="262719" y="254070"/>
                    <a:pt x="502692" y="118729"/>
                    <a:pt x="593677" y="55040"/>
                  </a:cubicBezTo>
                  <a:cubicBezTo>
                    <a:pt x="684662" y="-8650"/>
                    <a:pt x="709683" y="449"/>
                    <a:pt x="709683" y="44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9667690" y="1347960"/>
              <a:ext cx="999356" cy="2511188"/>
            </a:xfrm>
            <a:custGeom>
              <a:avLst/>
              <a:gdLst>
                <a:gd name="connsiteX0" fmla="*/ 184244 w 999356"/>
                <a:gd name="connsiteY0" fmla="*/ 2511188 h 2511188"/>
                <a:gd name="connsiteX1" fmla="*/ 634620 w 999356"/>
                <a:gd name="connsiteY1" fmla="*/ 2224585 h 2511188"/>
                <a:gd name="connsiteX2" fmla="*/ 900752 w 999356"/>
                <a:gd name="connsiteY2" fmla="*/ 1869743 h 2511188"/>
                <a:gd name="connsiteX3" fmla="*/ 982638 w 999356"/>
                <a:gd name="connsiteY3" fmla="*/ 1624083 h 2511188"/>
                <a:gd name="connsiteX4" fmla="*/ 996286 w 999356"/>
                <a:gd name="connsiteY4" fmla="*/ 866633 h 2511188"/>
                <a:gd name="connsiteX5" fmla="*/ 941695 w 999356"/>
                <a:gd name="connsiteY5" fmla="*/ 586854 h 2511188"/>
                <a:gd name="connsiteX6" fmla="*/ 736979 w 999356"/>
                <a:gd name="connsiteY6" fmla="*/ 327546 h 2511188"/>
                <a:gd name="connsiteX7" fmla="*/ 525438 w 999356"/>
                <a:gd name="connsiteY7" fmla="*/ 177421 h 2511188"/>
                <a:gd name="connsiteX8" fmla="*/ 307074 w 999356"/>
                <a:gd name="connsiteY8" fmla="*/ 75063 h 2511188"/>
                <a:gd name="connsiteX9" fmla="*/ 0 w 999356"/>
                <a:gd name="connsiteY9" fmla="*/ 0 h 2511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9356" h="2511188">
                  <a:moveTo>
                    <a:pt x="184244" y="2511188"/>
                  </a:moveTo>
                  <a:cubicBezTo>
                    <a:pt x="349723" y="2421340"/>
                    <a:pt x="515202" y="2331492"/>
                    <a:pt x="634620" y="2224585"/>
                  </a:cubicBezTo>
                  <a:cubicBezTo>
                    <a:pt x="754038" y="2117678"/>
                    <a:pt x="842749" y="1969827"/>
                    <a:pt x="900752" y="1869743"/>
                  </a:cubicBezTo>
                  <a:cubicBezTo>
                    <a:pt x="958755" y="1769659"/>
                    <a:pt x="966716" y="1791268"/>
                    <a:pt x="982638" y="1624083"/>
                  </a:cubicBezTo>
                  <a:cubicBezTo>
                    <a:pt x="998560" y="1456898"/>
                    <a:pt x="1003110" y="1039504"/>
                    <a:pt x="996286" y="866633"/>
                  </a:cubicBezTo>
                  <a:cubicBezTo>
                    <a:pt x="989462" y="693762"/>
                    <a:pt x="984913" y="676702"/>
                    <a:pt x="941695" y="586854"/>
                  </a:cubicBezTo>
                  <a:cubicBezTo>
                    <a:pt x="898477" y="497006"/>
                    <a:pt x="806355" y="395785"/>
                    <a:pt x="736979" y="327546"/>
                  </a:cubicBezTo>
                  <a:cubicBezTo>
                    <a:pt x="667603" y="259307"/>
                    <a:pt x="597089" y="219501"/>
                    <a:pt x="525438" y="177421"/>
                  </a:cubicBezTo>
                  <a:cubicBezTo>
                    <a:pt x="453787" y="135341"/>
                    <a:pt x="394647" y="104633"/>
                    <a:pt x="307074" y="75063"/>
                  </a:cubicBezTo>
                  <a:cubicBezTo>
                    <a:pt x="219501" y="45493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7941159" y="2514843"/>
              <a:ext cx="1569581" cy="1405720"/>
            </a:xfrm>
            <a:custGeom>
              <a:avLst/>
              <a:gdLst>
                <a:gd name="connsiteX0" fmla="*/ 1569581 w 1569581"/>
                <a:gd name="connsiteY0" fmla="*/ 1405720 h 1405720"/>
                <a:gd name="connsiteX1" fmla="*/ 818954 w 1569581"/>
                <a:gd name="connsiteY1" fmla="*/ 1221475 h 1405720"/>
                <a:gd name="connsiteX2" fmla="*/ 320811 w 1569581"/>
                <a:gd name="connsiteY2" fmla="*/ 934872 h 1405720"/>
                <a:gd name="connsiteX3" fmla="*/ 61504 w 1569581"/>
                <a:gd name="connsiteY3" fmla="*/ 566383 h 1405720"/>
                <a:gd name="connsiteX4" fmla="*/ 89 w 1569581"/>
                <a:gd name="connsiteY4" fmla="*/ 286603 h 1405720"/>
                <a:gd name="connsiteX5" fmla="*/ 68328 w 1569581"/>
                <a:gd name="connsiteY5" fmla="*/ 0 h 140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9581" h="1405720">
                  <a:moveTo>
                    <a:pt x="1569581" y="1405720"/>
                  </a:moveTo>
                  <a:cubicBezTo>
                    <a:pt x="1298331" y="1352835"/>
                    <a:pt x="1027082" y="1299950"/>
                    <a:pt x="818954" y="1221475"/>
                  </a:cubicBezTo>
                  <a:cubicBezTo>
                    <a:pt x="610826" y="1143000"/>
                    <a:pt x="447052" y="1044054"/>
                    <a:pt x="320811" y="934872"/>
                  </a:cubicBezTo>
                  <a:cubicBezTo>
                    <a:pt x="194570" y="825690"/>
                    <a:pt x="114958" y="674428"/>
                    <a:pt x="61504" y="566383"/>
                  </a:cubicBezTo>
                  <a:cubicBezTo>
                    <a:pt x="8050" y="458338"/>
                    <a:pt x="-1048" y="381000"/>
                    <a:pt x="89" y="286603"/>
                  </a:cubicBezTo>
                  <a:cubicBezTo>
                    <a:pt x="1226" y="192206"/>
                    <a:pt x="68328" y="0"/>
                    <a:pt x="68328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9683565" y="3579369"/>
              <a:ext cx="4596" cy="197892"/>
            </a:xfrm>
            <a:custGeom>
              <a:avLst/>
              <a:gdLst>
                <a:gd name="connsiteX0" fmla="*/ 4596 w 4596"/>
                <a:gd name="connsiteY0" fmla="*/ 197892 h 197892"/>
                <a:gd name="connsiteX1" fmla="*/ 4596 w 4596"/>
                <a:gd name="connsiteY1" fmla="*/ 0 h 19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96" h="197892">
                  <a:moveTo>
                    <a:pt x="4596" y="197892"/>
                  </a:moveTo>
                  <a:cubicBezTo>
                    <a:pt x="615" y="116574"/>
                    <a:pt x="-3365" y="35257"/>
                    <a:pt x="459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8998697" y="3033458"/>
              <a:ext cx="54843" cy="252484"/>
            </a:xfrm>
            <a:custGeom>
              <a:avLst/>
              <a:gdLst>
                <a:gd name="connsiteX0" fmla="*/ 54843 w 54843"/>
                <a:gd name="connsiteY0" fmla="*/ 252484 h 252484"/>
                <a:gd name="connsiteX1" fmla="*/ 7076 w 54843"/>
                <a:gd name="connsiteY1" fmla="*/ 136478 h 252484"/>
                <a:gd name="connsiteX2" fmla="*/ 252 w 54843"/>
                <a:gd name="connsiteY2" fmla="*/ 0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43" h="252484">
                  <a:moveTo>
                    <a:pt x="54843" y="252484"/>
                  </a:moveTo>
                  <a:cubicBezTo>
                    <a:pt x="35508" y="215521"/>
                    <a:pt x="16174" y="178559"/>
                    <a:pt x="7076" y="136478"/>
                  </a:cubicBezTo>
                  <a:cubicBezTo>
                    <a:pt x="-2023" y="94397"/>
                    <a:pt x="252" y="0"/>
                    <a:pt x="252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9053540" y="3033458"/>
              <a:ext cx="75063" cy="225188"/>
            </a:xfrm>
            <a:custGeom>
              <a:avLst/>
              <a:gdLst>
                <a:gd name="connsiteX0" fmla="*/ 75063 w 75063"/>
                <a:gd name="connsiteY0" fmla="*/ 225188 h 225188"/>
                <a:gd name="connsiteX1" fmla="*/ 40944 w 75063"/>
                <a:gd name="connsiteY1" fmla="*/ 68239 h 225188"/>
                <a:gd name="connsiteX2" fmla="*/ 0 w 75063"/>
                <a:gd name="connsiteY2" fmla="*/ 0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3" h="225188">
                  <a:moveTo>
                    <a:pt x="75063" y="225188"/>
                  </a:moveTo>
                  <a:cubicBezTo>
                    <a:pt x="64258" y="165479"/>
                    <a:pt x="53454" y="105770"/>
                    <a:pt x="40944" y="68239"/>
                  </a:cubicBezTo>
                  <a:cubicBezTo>
                    <a:pt x="28433" y="3070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9271904" y="1436670"/>
              <a:ext cx="823761" cy="1903863"/>
            </a:xfrm>
            <a:custGeom>
              <a:avLst/>
              <a:gdLst>
                <a:gd name="connsiteX0" fmla="*/ 0 w 823761"/>
                <a:gd name="connsiteY0" fmla="*/ 1903863 h 1903863"/>
                <a:gd name="connsiteX1" fmla="*/ 511791 w 823761"/>
                <a:gd name="connsiteY1" fmla="*/ 1535373 h 1903863"/>
                <a:gd name="connsiteX2" fmla="*/ 805218 w 823761"/>
                <a:gd name="connsiteY2" fmla="*/ 1037230 h 1903863"/>
                <a:gd name="connsiteX3" fmla="*/ 764275 w 823761"/>
                <a:gd name="connsiteY3" fmla="*/ 586854 h 1903863"/>
                <a:gd name="connsiteX4" fmla="*/ 525439 w 823761"/>
                <a:gd name="connsiteY4" fmla="*/ 184245 h 1903863"/>
                <a:gd name="connsiteX5" fmla="*/ 341194 w 823761"/>
                <a:gd name="connsiteY5" fmla="*/ 0 h 190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761" h="1903863">
                  <a:moveTo>
                    <a:pt x="0" y="1903863"/>
                  </a:moveTo>
                  <a:cubicBezTo>
                    <a:pt x="188794" y="1791837"/>
                    <a:pt x="377588" y="1679812"/>
                    <a:pt x="511791" y="1535373"/>
                  </a:cubicBezTo>
                  <a:cubicBezTo>
                    <a:pt x="645994" y="1390934"/>
                    <a:pt x="763137" y="1195316"/>
                    <a:pt x="805218" y="1037230"/>
                  </a:cubicBezTo>
                  <a:cubicBezTo>
                    <a:pt x="847299" y="879143"/>
                    <a:pt x="810905" y="729018"/>
                    <a:pt x="764275" y="586854"/>
                  </a:cubicBezTo>
                  <a:cubicBezTo>
                    <a:pt x="717645" y="444690"/>
                    <a:pt x="595952" y="282054"/>
                    <a:pt x="525439" y="184245"/>
                  </a:cubicBezTo>
                  <a:cubicBezTo>
                    <a:pt x="454926" y="86436"/>
                    <a:pt x="341194" y="0"/>
                    <a:pt x="341194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8807881" y="3490658"/>
              <a:ext cx="743803" cy="375314"/>
            </a:xfrm>
            <a:custGeom>
              <a:avLst/>
              <a:gdLst>
                <a:gd name="connsiteX0" fmla="*/ 0 w 743803"/>
                <a:gd name="connsiteY0" fmla="*/ 375314 h 375314"/>
                <a:gd name="connsiteX1" fmla="*/ 423080 w 743803"/>
                <a:gd name="connsiteY1" fmla="*/ 156950 h 375314"/>
                <a:gd name="connsiteX2" fmla="*/ 743803 w 743803"/>
                <a:gd name="connsiteY2" fmla="*/ 0 h 37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803" h="375314">
                  <a:moveTo>
                    <a:pt x="0" y="375314"/>
                  </a:moveTo>
                  <a:lnTo>
                    <a:pt x="423080" y="156950"/>
                  </a:lnTo>
                  <a:cubicBezTo>
                    <a:pt x="547047" y="94398"/>
                    <a:pt x="743803" y="0"/>
                    <a:pt x="743803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8650931" y="3552073"/>
              <a:ext cx="6824" cy="245660"/>
            </a:xfrm>
            <a:custGeom>
              <a:avLst/>
              <a:gdLst>
                <a:gd name="connsiteX0" fmla="*/ 6824 w 6824"/>
                <a:gd name="connsiteY0" fmla="*/ 245660 h 245660"/>
                <a:gd name="connsiteX1" fmla="*/ 0 w 6824"/>
                <a:gd name="connsiteY1" fmla="*/ 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4" h="245660">
                  <a:moveTo>
                    <a:pt x="6824" y="24566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8323385" y="3047106"/>
              <a:ext cx="238836" cy="771099"/>
            </a:xfrm>
            <a:custGeom>
              <a:avLst/>
              <a:gdLst>
                <a:gd name="connsiteX0" fmla="*/ 238836 w 238836"/>
                <a:gd name="connsiteY0" fmla="*/ 771099 h 771099"/>
                <a:gd name="connsiteX1" fmla="*/ 88710 w 238836"/>
                <a:gd name="connsiteY1" fmla="*/ 504967 h 771099"/>
                <a:gd name="connsiteX2" fmla="*/ 0 w 238836"/>
                <a:gd name="connsiteY2" fmla="*/ 0 h 77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36" h="771099">
                  <a:moveTo>
                    <a:pt x="238836" y="771099"/>
                  </a:moveTo>
                  <a:cubicBezTo>
                    <a:pt x="183676" y="702291"/>
                    <a:pt x="128516" y="633483"/>
                    <a:pt x="88710" y="504967"/>
                  </a:cubicBezTo>
                  <a:cubicBezTo>
                    <a:pt x="48904" y="376450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ight Arrow 122"/>
              <p:cNvSpPr/>
              <p:nvPr/>
            </p:nvSpPr>
            <p:spPr>
              <a:xfrm>
                <a:off x="4250692" y="4101554"/>
                <a:ext cx="1232916" cy="705939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Fira Sans Book" panose="00000400000000000000" pitchFamily="50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en-US" sz="2500" dirty="0" smtClean="0">
                  <a:solidFill>
                    <a:schemeClr val="tx1"/>
                  </a:solidFill>
                  <a:ea typeface="Fira Sans Book" panose="00000400000000000000" pitchFamily="50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3" name="Right Arrow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692" y="4101554"/>
                <a:ext cx="1232916" cy="705939"/>
              </a:xfrm>
              <a:prstGeom prst="rightArrow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686622" y="1545626"/>
                <a:ext cx="7132315" cy="1014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𝐺</m:t>
                    </m:r>
                  </m:oMath>
                </a14:m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: set of nodes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= 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 1,…,</m:t>
                    </m:r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}</m:t>
                    </m:r>
                  </m:oMath>
                </a14:m>
                <a:endParaRPr lang="en-US" sz="20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youngest node label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𝑛</m:t>
                    </m:r>
                  </m:oMath>
                </a14:m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oldest node label is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1</m:t>
                    </m:r>
                  </m:oMath>
                </a14:m>
                <a:endParaRPr lang="en-US" sz="20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22" y="1545626"/>
                <a:ext cx="7132315" cy="1014973"/>
              </a:xfrm>
              <a:prstGeom prst="rect">
                <a:avLst/>
              </a:prstGeom>
              <a:blipFill rotWithShape="0">
                <a:blip r:embed="rId6"/>
                <a:stretch>
                  <a:fillRect l="-9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3296852" y="5108528"/>
                <a:ext cx="3593467" cy="912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Apply a </a:t>
                </a:r>
                <a:r>
                  <a:rPr lang="en-US" sz="1600" dirty="0" smtClean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random permutation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𝜋</m:t>
                    </m:r>
                  </m:oMath>
                </a14:m>
                <a:r>
                  <a:rPr lang="en-US" sz="1600" dirty="0" smtClean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. Observed graph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𝜋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endParaRPr lang="en-US" sz="16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852" y="5108528"/>
                <a:ext cx="3593467" cy="912076"/>
              </a:xfrm>
              <a:prstGeom prst="rect">
                <a:avLst/>
              </a:prstGeom>
              <a:blipFill rotWithShape="0">
                <a:blip r:embed="rId7"/>
                <a:stretch>
                  <a:fillRect l="-1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5041883" y="5938491"/>
                <a:ext cx="2992168" cy="494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400" dirty="0" smtClean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Symmetric group 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400" dirty="0" smtClean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 letters</a:t>
                </a: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883" y="5938491"/>
                <a:ext cx="2992168" cy="494650"/>
              </a:xfrm>
              <a:prstGeom prst="rect">
                <a:avLst/>
              </a:prstGeom>
              <a:blipFill rotWithShape="0">
                <a:blip r:embed="rId8"/>
                <a:stretch>
                  <a:fillRect l="-6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Curved Connector 126"/>
          <p:cNvCxnSpPr/>
          <p:nvPr/>
        </p:nvCxnSpPr>
        <p:spPr>
          <a:xfrm rot="10800000">
            <a:off x="4017900" y="5924830"/>
            <a:ext cx="986473" cy="270129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15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5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9000"/>
                            </p:stCondLst>
                            <p:childTnLst>
                              <p:par>
                                <p:cTn id="15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0500"/>
                            </p:stCondLst>
                            <p:childTnLst>
                              <p:par>
                                <p:cTn id="1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1000"/>
                            </p:stCondLst>
                            <p:childTnLst>
                              <p:par>
                                <p:cTn id="1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1500"/>
                            </p:stCondLst>
                            <p:childTnLst>
                              <p:par>
                                <p:cTn id="17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2500"/>
                            </p:stCondLst>
                            <p:childTnLst>
                              <p:par>
                                <p:cTn id="1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30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3500"/>
                            </p:stCondLst>
                            <p:childTnLst>
                              <p:par>
                                <p:cTn id="1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4000"/>
                            </p:stCondLst>
                            <p:childTnLst>
                              <p:par>
                                <p:cTn id="19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5000"/>
                            </p:stCondLst>
                            <p:childTnLst>
                              <p:par>
                                <p:cTn id="1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5500"/>
                            </p:stCondLst>
                            <p:childTnLst>
                              <p:par>
                                <p:cTn id="2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6000"/>
                            </p:stCondLst>
                            <p:childTnLst>
                              <p:par>
                                <p:cTn id="2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650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9" grpId="0" animBg="1"/>
      <p:bldP spid="20" grpId="0" animBg="1"/>
      <p:bldP spid="21" grpId="0" animBg="1"/>
      <p:bldP spid="22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3" grpId="0"/>
      <p:bldP spid="64" grpId="0"/>
      <p:bldP spid="123" grpId="0" animBg="1"/>
      <p:bldP spid="124" grpId="0"/>
      <p:bldP spid="125" grpId="0"/>
      <p:bldP spid="1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Minimax</a:t>
            </a:r>
            <a:r>
              <a:rPr lang="en-US" dirty="0" smtClean="0"/>
              <a:t> 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3913" y="2790881"/>
            <a:ext cx="3573220" cy="120886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Node age estimator is a function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472" y="3268271"/>
            <a:ext cx="1591647" cy="2714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839908" y="3460401"/>
                <a:ext cx="2048121" cy="485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Set of graphs 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 vertices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908" y="3460401"/>
                <a:ext cx="2048121" cy="485375"/>
              </a:xfrm>
              <a:prstGeom prst="rect">
                <a:avLst/>
              </a:prstGeom>
              <a:blipFill rotWithShape="0">
                <a:blip r:embed="rId3"/>
                <a:stretch>
                  <a:fillRect l="-2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03913" y="3729005"/>
            <a:ext cx="6733118" cy="74225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Minimax risk for a random graph model and a distortion measure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120" y="4576953"/>
            <a:ext cx="4901867" cy="500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3914" y="2052720"/>
            <a:ext cx="5661658" cy="120886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A </a:t>
            </a:r>
            <a:r>
              <a:rPr lang="en-US" dirty="0" smtClean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node age recovery problem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is a tuple 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617" y="2513117"/>
            <a:ext cx="1177719" cy="2777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30722" y="2776040"/>
            <a:ext cx="1969501" cy="485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Random graph model</a:t>
            </a:r>
          </a:p>
        </p:txBody>
      </p:sp>
      <p:cxnSp>
        <p:nvCxnSpPr>
          <p:cNvPr id="13" name="Curved Connector 12"/>
          <p:cNvCxnSpPr/>
          <p:nvPr/>
        </p:nvCxnSpPr>
        <p:spPr>
          <a:xfrm rot="10800000">
            <a:off x="5391602" y="2775868"/>
            <a:ext cx="166042" cy="149476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88030" y="2840883"/>
            <a:ext cx="2378456" cy="37635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Random adversary function</a:t>
            </a:r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4751008" y="2814723"/>
            <a:ext cx="200522" cy="101865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84666" y="2459580"/>
            <a:ext cx="2859334" cy="485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Distortion measure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b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etween permutations</a:t>
            </a:r>
          </a:p>
        </p:txBody>
      </p:sp>
      <p:cxnSp>
        <p:nvCxnSpPr>
          <p:cNvPr id="17" name="Curved Connector 16"/>
          <p:cNvCxnSpPr>
            <a:stCxn id="16" idx="1"/>
          </p:cNvCxnSpPr>
          <p:nvPr/>
        </p:nvCxnSpPr>
        <p:spPr>
          <a:xfrm rot="10800000" flipV="1">
            <a:off x="5778956" y="2702267"/>
            <a:ext cx="505711" cy="71685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4888029" y="3694147"/>
            <a:ext cx="325963" cy="894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5557644" y="3083112"/>
                <a:ext cx="2877274" cy="6149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, i.e., it tries to recover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644" y="3083112"/>
                <a:ext cx="2877274" cy="614905"/>
              </a:xfrm>
              <a:prstGeom prst="rect">
                <a:avLst/>
              </a:prstGeom>
              <a:blipFill rotWithShape="0">
                <a:blip r:embed="rId6"/>
                <a:stretch>
                  <a:fillRect l="-19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1900149" y="5007362"/>
            <a:ext cx="1739302" cy="4206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Random graph model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87040" y="4174489"/>
            <a:ext cx="1717285" cy="4206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Distortion measure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11164" y="5018844"/>
            <a:ext cx="896417" cy="4206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Estimator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88029" y="4955053"/>
            <a:ext cx="1707676" cy="40338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Adversary distribution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72092" y="4143913"/>
            <a:ext cx="1319437" cy="48745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Relabeled graph</a:t>
            </a:r>
          </a:p>
        </p:txBody>
      </p:sp>
      <p:cxnSp>
        <p:nvCxnSpPr>
          <p:cNvPr id="25" name="Curved Connector 24"/>
          <p:cNvCxnSpPr/>
          <p:nvPr/>
        </p:nvCxnSpPr>
        <p:spPr>
          <a:xfrm flipV="1">
            <a:off x="2638120" y="4941882"/>
            <a:ext cx="367252" cy="153924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10800000" flipV="1">
            <a:off x="3334744" y="4497176"/>
            <a:ext cx="201451" cy="107738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Curved Connector 26"/>
          <p:cNvCxnSpPr/>
          <p:nvPr/>
        </p:nvCxnSpPr>
        <p:spPr>
          <a:xfrm rot="5400000" flipH="1" flipV="1">
            <a:off x="3954930" y="5046096"/>
            <a:ext cx="122573" cy="98722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urved Connector 27"/>
          <p:cNvCxnSpPr/>
          <p:nvPr/>
        </p:nvCxnSpPr>
        <p:spPr>
          <a:xfrm rot="10800000">
            <a:off x="4751008" y="4945245"/>
            <a:ext cx="391092" cy="95404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 rot="16200000" flipH="1">
            <a:off x="5696144" y="4510955"/>
            <a:ext cx="222397" cy="177988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5213992" y="3457561"/>
                <a:ext cx="3034498" cy="485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Symmetry group 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 letters</a:t>
                </a: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992" y="3457561"/>
                <a:ext cx="3034498" cy="4853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14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2" grpId="0"/>
      <p:bldP spid="14" grpId="0"/>
      <p:bldP spid="16" grpId="0"/>
      <p:bldP spid="19" grpId="0"/>
      <p:bldP spid="20" grpId="0"/>
      <p:bldP spid="21" grpId="0"/>
      <p:bldP spid="22" grpId="0"/>
      <p:bldP spid="23" grpId="0"/>
      <p:bldP spid="24" grpId="0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PA@WDEPQMNFUVWYY5L6" val="4596"/>
</p:tagLst>
</file>

<file path=ppt/theme/theme1.xml><?xml version="1.0" encoding="utf-8"?>
<a:theme xmlns:a="http://schemas.openxmlformats.org/drawingml/2006/main" name="CTR-Science-Information-TEMPLATE">
  <a:themeElements>
    <a:clrScheme name="Ctr-Sci-Info">
      <a:dk1>
        <a:sysClr val="windowText" lastClr="000000"/>
      </a:dk1>
      <a:lt1>
        <a:sysClr val="window" lastClr="FFFFFF"/>
      </a:lt1>
      <a:dk2>
        <a:srgbClr val="007434"/>
      </a:dk2>
      <a:lt2>
        <a:srgbClr val="FFFFFF"/>
      </a:lt2>
      <a:accent1>
        <a:srgbClr val="00B050"/>
      </a:accent1>
      <a:accent2>
        <a:srgbClr val="A3FFCD"/>
      </a:accent2>
      <a:accent3>
        <a:srgbClr val="7FC9FF"/>
      </a:accent3>
      <a:accent4>
        <a:srgbClr val="40AFFF"/>
      </a:accent4>
      <a:accent5>
        <a:srgbClr val="00D15F"/>
      </a:accent5>
      <a:accent6>
        <a:srgbClr val="C4BD97"/>
      </a:accent6>
      <a:hlink>
        <a:srgbClr val="1FA0FF"/>
      </a:hlink>
      <a:folHlink>
        <a:srgbClr val="00528F"/>
      </a:folHlink>
    </a:clrScheme>
    <a:fontScheme name="CtrSciInfo">
      <a:majorFont>
        <a:latin typeface="Continuum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I-STC-2011">
  <a:themeElements>
    <a:clrScheme name="Ctr-Sci-Info">
      <a:dk1>
        <a:sysClr val="windowText" lastClr="000000"/>
      </a:dk1>
      <a:lt1>
        <a:sysClr val="window" lastClr="FFFFFF"/>
      </a:lt1>
      <a:dk2>
        <a:srgbClr val="007434"/>
      </a:dk2>
      <a:lt2>
        <a:srgbClr val="FFFFFF"/>
      </a:lt2>
      <a:accent1>
        <a:srgbClr val="00B050"/>
      </a:accent1>
      <a:accent2>
        <a:srgbClr val="A3FFCD"/>
      </a:accent2>
      <a:accent3>
        <a:srgbClr val="7FC9FF"/>
      </a:accent3>
      <a:accent4>
        <a:srgbClr val="40AFFF"/>
      </a:accent4>
      <a:accent5>
        <a:srgbClr val="00D15F"/>
      </a:accent5>
      <a:accent6>
        <a:srgbClr val="C4BD97"/>
      </a:accent6>
      <a:hlink>
        <a:srgbClr val="1FA0FF"/>
      </a:hlink>
      <a:folHlink>
        <a:srgbClr val="00528F"/>
      </a:folHlink>
    </a:clrScheme>
    <a:fontScheme name="CtrSciInfo">
      <a:majorFont>
        <a:latin typeface="Continuum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CTR-Science-Information-TEMPLATE</Template>
  <TotalTime>18085</TotalTime>
  <Words>823</Words>
  <Application>Microsoft Macintosh PowerPoint</Application>
  <PresentationFormat>On-screen Show (4:3)</PresentationFormat>
  <Paragraphs>166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Calibri</vt:lpstr>
      <vt:lpstr>Cambria</vt:lpstr>
      <vt:lpstr>Cambria Math</vt:lpstr>
      <vt:lpstr>Continuum Medium</vt:lpstr>
      <vt:lpstr>Fira Sans Book</vt:lpstr>
      <vt:lpstr>Times</vt:lpstr>
      <vt:lpstr>Times New Roman</vt:lpstr>
      <vt:lpstr>Wingdings</vt:lpstr>
      <vt:lpstr>Arial</vt:lpstr>
      <vt:lpstr>CTR-Science-Information-TEMPLATE</vt:lpstr>
      <vt:lpstr>SOI-STC-2011</vt:lpstr>
      <vt:lpstr>Center for Science of Information</vt:lpstr>
      <vt:lpstr>Outline</vt:lpstr>
      <vt:lpstr>PowerPoint Presentation</vt:lpstr>
      <vt:lpstr>PowerPoint Presentation</vt:lpstr>
      <vt:lpstr>Outline</vt:lpstr>
      <vt:lpstr>Motivation: Infection Spread</vt:lpstr>
      <vt:lpstr>Further Motivation</vt:lpstr>
      <vt:lpstr>Formulation</vt:lpstr>
      <vt:lpstr>Minimax Risk</vt:lpstr>
      <vt:lpstr>Lower Bounds on Minmax Risk</vt:lpstr>
      <vt:lpstr>Lower Bounds on Minmax Risk (contd.)</vt:lpstr>
      <vt:lpstr>PowerPoint Presentation</vt:lpstr>
      <vt:lpstr>PowerPoint Presentation</vt:lpstr>
      <vt:lpstr>PowerPoint Presentation</vt:lpstr>
      <vt:lpstr>PowerPoint Presentation</vt:lpstr>
      <vt:lpstr>Results on combinatorial quantities: preferential attachment case</vt:lpstr>
      <vt:lpstr>Structural entropy of  preferential attachment graphs </vt:lpstr>
    </vt:vector>
  </TitlesOfParts>
  <Company>Engineering Computer Network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Emerging Frontiers of  Science of Information</dc:title>
  <dc:creator>lahowell</dc:creator>
  <cp:lastModifiedBy>Jithin K Sreedharan</cp:lastModifiedBy>
  <cp:revision>1462</cp:revision>
  <cp:lastPrinted>2017-07-18T18:48:48Z</cp:lastPrinted>
  <dcterms:created xsi:type="dcterms:W3CDTF">2009-09-11T21:07:35Z</dcterms:created>
  <dcterms:modified xsi:type="dcterms:W3CDTF">2017-10-04T16:52:02Z</dcterms:modified>
</cp:coreProperties>
</file>